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5" r:id="rId9"/>
    <p:sldId id="263"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1F25-210F-46ED-9067-98D90234D0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D360DA-D3E5-4E8A-A04C-DDA79C581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4B1504-14C6-43F9-9C91-989268F72847}"/>
              </a:ext>
            </a:extLst>
          </p:cNvPr>
          <p:cNvSpPr>
            <a:spLocks noGrp="1"/>
          </p:cNvSpPr>
          <p:nvPr>
            <p:ph type="dt" sz="half" idx="10"/>
          </p:nvPr>
        </p:nvSpPr>
        <p:spPr/>
        <p:txBody>
          <a:bodyPr/>
          <a:lstStyle/>
          <a:p>
            <a:fld id="{5BD9AF59-7BF0-432F-94CD-1B41E72F5D3B}" type="datetimeFigureOut">
              <a:rPr lang="en-US" smtClean="0"/>
              <a:t>9/25/2018</a:t>
            </a:fld>
            <a:endParaRPr lang="en-US"/>
          </a:p>
        </p:txBody>
      </p:sp>
      <p:sp>
        <p:nvSpPr>
          <p:cNvPr id="5" name="Footer Placeholder 4">
            <a:extLst>
              <a:ext uri="{FF2B5EF4-FFF2-40B4-BE49-F238E27FC236}">
                <a16:creationId xmlns:a16="http://schemas.microsoft.com/office/drawing/2014/main" id="{E9CFD683-4C7E-4E08-B3E3-FDF6F73A7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04BCE-969D-4D01-B7B9-CA2C0A040B77}"/>
              </a:ext>
            </a:extLst>
          </p:cNvPr>
          <p:cNvSpPr>
            <a:spLocks noGrp="1"/>
          </p:cNvSpPr>
          <p:nvPr>
            <p:ph type="sldNum" sz="quarter" idx="12"/>
          </p:nvPr>
        </p:nvSpPr>
        <p:spPr/>
        <p:txBody>
          <a:bodyPr/>
          <a:lstStyle/>
          <a:p>
            <a:fld id="{5657A911-EBBF-48B0-BDD0-670206CEC841}" type="slidenum">
              <a:rPr lang="en-US" smtClean="0"/>
              <a:t>‹#›</a:t>
            </a:fld>
            <a:endParaRPr lang="en-US"/>
          </a:p>
        </p:txBody>
      </p:sp>
    </p:spTree>
    <p:extLst>
      <p:ext uri="{BB962C8B-B14F-4D97-AF65-F5344CB8AC3E}">
        <p14:creationId xmlns:p14="http://schemas.microsoft.com/office/powerpoint/2010/main" val="252341792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2473-E93E-450A-888B-2768E23185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00F259-D262-4A8A-922F-F3D9B917B69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2FCCE-C37B-4FE2-BCDF-393766B5A30C}"/>
              </a:ext>
            </a:extLst>
          </p:cNvPr>
          <p:cNvSpPr>
            <a:spLocks noGrp="1"/>
          </p:cNvSpPr>
          <p:nvPr>
            <p:ph type="dt" sz="half" idx="10"/>
          </p:nvPr>
        </p:nvSpPr>
        <p:spPr/>
        <p:txBody>
          <a:bodyPr/>
          <a:lstStyle/>
          <a:p>
            <a:fld id="{5BD9AF59-7BF0-432F-94CD-1B41E72F5D3B}" type="datetimeFigureOut">
              <a:rPr lang="en-US" smtClean="0"/>
              <a:t>9/25/2018</a:t>
            </a:fld>
            <a:endParaRPr lang="en-US"/>
          </a:p>
        </p:txBody>
      </p:sp>
      <p:sp>
        <p:nvSpPr>
          <p:cNvPr id="5" name="Footer Placeholder 4">
            <a:extLst>
              <a:ext uri="{FF2B5EF4-FFF2-40B4-BE49-F238E27FC236}">
                <a16:creationId xmlns:a16="http://schemas.microsoft.com/office/drawing/2014/main" id="{AA0B35BE-71E7-4102-B328-CF0BFB3E0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8CF1-2477-4EB8-97DC-1C9527B68E58}"/>
              </a:ext>
            </a:extLst>
          </p:cNvPr>
          <p:cNvSpPr>
            <a:spLocks noGrp="1"/>
          </p:cNvSpPr>
          <p:nvPr>
            <p:ph type="sldNum" sz="quarter" idx="12"/>
          </p:nvPr>
        </p:nvSpPr>
        <p:spPr/>
        <p:txBody>
          <a:bodyPr/>
          <a:lstStyle/>
          <a:p>
            <a:fld id="{5657A911-EBBF-48B0-BDD0-670206CEC841}" type="slidenum">
              <a:rPr lang="en-US" smtClean="0"/>
              <a:t>‹#›</a:t>
            </a:fld>
            <a:endParaRPr lang="en-US"/>
          </a:p>
        </p:txBody>
      </p:sp>
    </p:spTree>
    <p:extLst>
      <p:ext uri="{BB962C8B-B14F-4D97-AF65-F5344CB8AC3E}">
        <p14:creationId xmlns:p14="http://schemas.microsoft.com/office/powerpoint/2010/main" val="75167878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CDFF01-A601-4C5C-8BD0-E95DEB1EE3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C048CE-4844-4E36-BD6A-9BD3CB2AFC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9CFC4-59F0-4C7E-9728-54E107D9B0CA}"/>
              </a:ext>
            </a:extLst>
          </p:cNvPr>
          <p:cNvSpPr>
            <a:spLocks noGrp="1"/>
          </p:cNvSpPr>
          <p:nvPr>
            <p:ph type="dt" sz="half" idx="10"/>
          </p:nvPr>
        </p:nvSpPr>
        <p:spPr/>
        <p:txBody>
          <a:bodyPr/>
          <a:lstStyle/>
          <a:p>
            <a:fld id="{5BD9AF59-7BF0-432F-94CD-1B41E72F5D3B}" type="datetimeFigureOut">
              <a:rPr lang="en-US" smtClean="0"/>
              <a:t>9/25/2018</a:t>
            </a:fld>
            <a:endParaRPr lang="en-US"/>
          </a:p>
        </p:txBody>
      </p:sp>
      <p:sp>
        <p:nvSpPr>
          <p:cNvPr id="5" name="Footer Placeholder 4">
            <a:extLst>
              <a:ext uri="{FF2B5EF4-FFF2-40B4-BE49-F238E27FC236}">
                <a16:creationId xmlns:a16="http://schemas.microsoft.com/office/drawing/2014/main" id="{F451FB45-42B9-413E-BE18-20D118E90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6DECA3-B288-4AD7-9109-826866D476DA}"/>
              </a:ext>
            </a:extLst>
          </p:cNvPr>
          <p:cNvSpPr>
            <a:spLocks noGrp="1"/>
          </p:cNvSpPr>
          <p:nvPr>
            <p:ph type="sldNum" sz="quarter" idx="12"/>
          </p:nvPr>
        </p:nvSpPr>
        <p:spPr/>
        <p:txBody>
          <a:bodyPr/>
          <a:lstStyle/>
          <a:p>
            <a:fld id="{5657A911-EBBF-48B0-BDD0-670206CEC841}" type="slidenum">
              <a:rPr lang="en-US" smtClean="0"/>
              <a:t>‹#›</a:t>
            </a:fld>
            <a:endParaRPr lang="en-US"/>
          </a:p>
        </p:txBody>
      </p:sp>
    </p:spTree>
    <p:extLst>
      <p:ext uri="{BB962C8B-B14F-4D97-AF65-F5344CB8AC3E}">
        <p14:creationId xmlns:p14="http://schemas.microsoft.com/office/powerpoint/2010/main" val="46993236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FA35-01EB-43E4-87C9-BC297FF900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2B3158-5D39-4053-A258-A4AE815219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46C33D-F6AA-4B46-9F97-A871EC8E9C3F}"/>
              </a:ext>
            </a:extLst>
          </p:cNvPr>
          <p:cNvSpPr>
            <a:spLocks noGrp="1"/>
          </p:cNvSpPr>
          <p:nvPr>
            <p:ph type="dt" sz="half" idx="10"/>
          </p:nvPr>
        </p:nvSpPr>
        <p:spPr/>
        <p:txBody>
          <a:bodyPr/>
          <a:lstStyle/>
          <a:p>
            <a:fld id="{5BD9AF59-7BF0-432F-94CD-1B41E72F5D3B}" type="datetimeFigureOut">
              <a:rPr lang="en-US" smtClean="0"/>
              <a:t>9/25/2018</a:t>
            </a:fld>
            <a:endParaRPr lang="en-US"/>
          </a:p>
        </p:txBody>
      </p:sp>
      <p:sp>
        <p:nvSpPr>
          <p:cNvPr id="5" name="Footer Placeholder 4">
            <a:extLst>
              <a:ext uri="{FF2B5EF4-FFF2-40B4-BE49-F238E27FC236}">
                <a16:creationId xmlns:a16="http://schemas.microsoft.com/office/drawing/2014/main" id="{26C4E7E4-942E-4BA5-80C8-9C9B39BB5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8B7B9-D1EA-4145-8D92-EDF9232EADA1}"/>
              </a:ext>
            </a:extLst>
          </p:cNvPr>
          <p:cNvSpPr>
            <a:spLocks noGrp="1"/>
          </p:cNvSpPr>
          <p:nvPr>
            <p:ph type="sldNum" sz="quarter" idx="12"/>
          </p:nvPr>
        </p:nvSpPr>
        <p:spPr/>
        <p:txBody>
          <a:bodyPr/>
          <a:lstStyle/>
          <a:p>
            <a:fld id="{5657A911-EBBF-48B0-BDD0-670206CEC841}" type="slidenum">
              <a:rPr lang="en-US" smtClean="0"/>
              <a:t>‹#›</a:t>
            </a:fld>
            <a:endParaRPr lang="en-US"/>
          </a:p>
        </p:txBody>
      </p:sp>
    </p:spTree>
    <p:extLst>
      <p:ext uri="{BB962C8B-B14F-4D97-AF65-F5344CB8AC3E}">
        <p14:creationId xmlns:p14="http://schemas.microsoft.com/office/powerpoint/2010/main" val="400096407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D5A1-6FB1-4D4F-B61C-B44EBF84A2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5823BC-BD82-45C0-A3EC-605AD02C08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E129AC-BFA2-4356-AC8E-31396D928FE7}"/>
              </a:ext>
            </a:extLst>
          </p:cNvPr>
          <p:cNvSpPr>
            <a:spLocks noGrp="1"/>
          </p:cNvSpPr>
          <p:nvPr>
            <p:ph type="dt" sz="half" idx="10"/>
          </p:nvPr>
        </p:nvSpPr>
        <p:spPr/>
        <p:txBody>
          <a:bodyPr/>
          <a:lstStyle/>
          <a:p>
            <a:fld id="{5BD9AF59-7BF0-432F-94CD-1B41E72F5D3B}" type="datetimeFigureOut">
              <a:rPr lang="en-US" smtClean="0"/>
              <a:t>9/25/2018</a:t>
            </a:fld>
            <a:endParaRPr lang="en-US"/>
          </a:p>
        </p:txBody>
      </p:sp>
      <p:sp>
        <p:nvSpPr>
          <p:cNvPr id="5" name="Footer Placeholder 4">
            <a:extLst>
              <a:ext uri="{FF2B5EF4-FFF2-40B4-BE49-F238E27FC236}">
                <a16:creationId xmlns:a16="http://schemas.microsoft.com/office/drawing/2014/main" id="{00602DA6-6E3C-487E-B1F6-B08FEF396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75F2A-7573-4745-A442-86BCFA612F2A}"/>
              </a:ext>
            </a:extLst>
          </p:cNvPr>
          <p:cNvSpPr>
            <a:spLocks noGrp="1"/>
          </p:cNvSpPr>
          <p:nvPr>
            <p:ph type="sldNum" sz="quarter" idx="12"/>
          </p:nvPr>
        </p:nvSpPr>
        <p:spPr/>
        <p:txBody>
          <a:bodyPr/>
          <a:lstStyle/>
          <a:p>
            <a:fld id="{5657A911-EBBF-48B0-BDD0-670206CEC841}" type="slidenum">
              <a:rPr lang="en-US" smtClean="0"/>
              <a:t>‹#›</a:t>
            </a:fld>
            <a:endParaRPr lang="en-US"/>
          </a:p>
        </p:txBody>
      </p:sp>
    </p:spTree>
    <p:extLst>
      <p:ext uri="{BB962C8B-B14F-4D97-AF65-F5344CB8AC3E}">
        <p14:creationId xmlns:p14="http://schemas.microsoft.com/office/powerpoint/2010/main" val="309153264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2BF43-80F2-421E-8867-5112C25ACC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84678-7232-46FA-A821-E065915E13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3E8104-D503-4D12-9754-7A7DE3B787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ACB87B-9EDF-4837-A903-42211981983A}"/>
              </a:ext>
            </a:extLst>
          </p:cNvPr>
          <p:cNvSpPr>
            <a:spLocks noGrp="1"/>
          </p:cNvSpPr>
          <p:nvPr>
            <p:ph type="dt" sz="half" idx="10"/>
          </p:nvPr>
        </p:nvSpPr>
        <p:spPr/>
        <p:txBody>
          <a:bodyPr/>
          <a:lstStyle/>
          <a:p>
            <a:fld id="{5BD9AF59-7BF0-432F-94CD-1B41E72F5D3B}" type="datetimeFigureOut">
              <a:rPr lang="en-US" smtClean="0"/>
              <a:t>9/25/2018</a:t>
            </a:fld>
            <a:endParaRPr lang="en-US"/>
          </a:p>
        </p:txBody>
      </p:sp>
      <p:sp>
        <p:nvSpPr>
          <p:cNvPr id="6" name="Footer Placeholder 5">
            <a:extLst>
              <a:ext uri="{FF2B5EF4-FFF2-40B4-BE49-F238E27FC236}">
                <a16:creationId xmlns:a16="http://schemas.microsoft.com/office/drawing/2014/main" id="{AC83462D-13A6-4608-9DB5-AD6371575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0572F4-39C0-472A-823F-9F8CD8303304}"/>
              </a:ext>
            </a:extLst>
          </p:cNvPr>
          <p:cNvSpPr>
            <a:spLocks noGrp="1"/>
          </p:cNvSpPr>
          <p:nvPr>
            <p:ph type="sldNum" sz="quarter" idx="12"/>
          </p:nvPr>
        </p:nvSpPr>
        <p:spPr/>
        <p:txBody>
          <a:bodyPr/>
          <a:lstStyle/>
          <a:p>
            <a:fld id="{5657A911-EBBF-48B0-BDD0-670206CEC841}" type="slidenum">
              <a:rPr lang="en-US" smtClean="0"/>
              <a:t>‹#›</a:t>
            </a:fld>
            <a:endParaRPr lang="en-US"/>
          </a:p>
        </p:txBody>
      </p:sp>
    </p:spTree>
    <p:extLst>
      <p:ext uri="{BB962C8B-B14F-4D97-AF65-F5344CB8AC3E}">
        <p14:creationId xmlns:p14="http://schemas.microsoft.com/office/powerpoint/2010/main" val="231506333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FD5B-FF5E-46E7-BC72-2A57BB1FD0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0462FB-C9F4-4478-ADC5-B37912FAA5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B63BB8D-35A4-4AB5-8574-FC88CE0F3F5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206DFF-9505-4EBC-81F9-62CAAABE6F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8883E2-3C90-4932-8090-E970AF38A9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1493D1-03D8-4FD9-92EE-6D93D449B261}"/>
              </a:ext>
            </a:extLst>
          </p:cNvPr>
          <p:cNvSpPr>
            <a:spLocks noGrp="1"/>
          </p:cNvSpPr>
          <p:nvPr>
            <p:ph type="dt" sz="half" idx="10"/>
          </p:nvPr>
        </p:nvSpPr>
        <p:spPr/>
        <p:txBody>
          <a:bodyPr/>
          <a:lstStyle/>
          <a:p>
            <a:fld id="{5BD9AF59-7BF0-432F-94CD-1B41E72F5D3B}" type="datetimeFigureOut">
              <a:rPr lang="en-US" smtClean="0"/>
              <a:t>9/25/2018</a:t>
            </a:fld>
            <a:endParaRPr lang="en-US"/>
          </a:p>
        </p:txBody>
      </p:sp>
      <p:sp>
        <p:nvSpPr>
          <p:cNvPr id="8" name="Footer Placeholder 7">
            <a:extLst>
              <a:ext uri="{FF2B5EF4-FFF2-40B4-BE49-F238E27FC236}">
                <a16:creationId xmlns:a16="http://schemas.microsoft.com/office/drawing/2014/main" id="{312169CC-E265-4F9A-99A5-BDD4FF0F17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42EE1E-6E55-4FD3-A758-5514FA7C74C3}"/>
              </a:ext>
            </a:extLst>
          </p:cNvPr>
          <p:cNvSpPr>
            <a:spLocks noGrp="1"/>
          </p:cNvSpPr>
          <p:nvPr>
            <p:ph type="sldNum" sz="quarter" idx="12"/>
          </p:nvPr>
        </p:nvSpPr>
        <p:spPr/>
        <p:txBody>
          <a:bodyPr/>
          <a:lstStyle/>
          <a:p>
            <a:fld id="{5657A911-EBBF-48B0-BDD0-670206CEC841}" type="slidenum">
              <a:rPr lang="en-US" smtClean="0"/>
              <a:t>‹#›</a:t>
            </a:fld>
            <a:endParaRPr lang="en-US"/>
          </a:p>
        </p:txBody>
      </p:sp>
    </p:spTree>
    <p:extLst>
      <p:ext uri="{BB962C8B-B14F-4D97-AF65-F5344CB8AC3E}">
        <p14:creationId xmlns:p14="http://schemas.microsoft.com/office/powerpoint/2010/main" val="317541252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183F-CD26-4C74-9A36-CCF4423885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CE5C05-30B6-449C-AADF-D8857A088640}"/>
              </a:ext>
            </a:extLst>
          </p:cNvPr>
          <p:cNvSpPr>
            <a:spLocks noGrp="1"/>
          </p:cNvSpPr>
          <p:nvPr>
            <p:ph type="dt" sz="half" idx="10"/>
          </p:nvPr>
        </p:nvSpPr>
        <p:spPr/>
        <p:txBody>
          <a:bodyPr/>
          <a:lstStyle/>
          <a:p>
            <a:fld id="{5BD9AF59-7BF0-432F-94CD-1B41E72F5D3B}" type="datetimeFigureOut">
              <a:rPr lang="en-US" smtClean="0"/>
              <a:t>9/25/2018</a:t>
            </a:fld>
            <a:endParaRPr lang="en-US"/>
          </a:p>
        </p:txBody>
      </p:sp>
      <p:sp>
        <p:nvSpPr>
          <p:cNvPr id="4" name="Footer Placeholder 3">
            <a:extLst>
              <a:ext uri="{FF2B5EF4-FFF2-40B4-BE49-F238E27FC236}">
                <a16:creationId xmlns:a16="http://schemas.microsoft.com/office/drawing/2014/main" id="{0675E040-B994-4689-A730-F701E18693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265F90-C248-4E6E-9D2F-A640DECB0CE5}"/>
              </a:ext>
            </a:extLst>
          </p:cNvPr>
          <p:cNvSpPr>
            <a:spLocks noGrp="1"/>
          </p:cNvSpPr>
          <p:nvPr>
            <p:ph type="sldNum" sz="quarter" idx="12"/>
          </p:nvPr>
        </p:nvSpPr>
        <p:spPr/>
        <p:txBody>
          <a:bodyPr/>
          <a:lstStyle/>
          <a:p>
            <a:fld id="{5657A911-EBBF-48B0-BDD0-670206CEC841}" type="slidenum">
              <a:rPr lang="en-US" smtClean="0"/>
              <a:t>‹#›</a:t>
            </a:fld>
            <a:endParaRPr lang="en-US"/>
          </a:p>
        </p:txBody>
      </p:sp>
    </p:spTree>
    <p:extLst>
      <p:ext uri="{BB962C8B-B14F-4D97-AF65-F5344CB8AC3E}">
        <p14:creationId xmlns:p14="http://schemas.microsoft.com/office/powerpoint/2010/main" val="339037714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6628C-FF56-43EF-8CC8-1C0F850720E3}"/>
              </a:ext>
            </a:extLst>
          </p:cNvPr>
          <p:cNvSpPr>
            <a:spLocks noGrp="1"/>
          </p:cNvSpPr>
          <p:nvPr>
            <p:ph type="dt" sz="half" idx="10"/>
          </p:nvPr>
        </p:nvSpPr>
        <p:spPr/>
        <p:txBody>
          <a:bodyPr/>
          <a:lstStyle/>
          <a:p>
            <a:fld id="{5BD9AF59-7BF0-432F-94CD-1B41E72F5D3B}" type="datetimeFigureOut">
              <a:rPr lang="en-US" smtClean="0"/>
              <a:t>9/25/2018</a:t>
            </a:fld>
            <a:endParaRPr lang="en-US"/>
          </a:p>
        </p:txBody>
      </p:sp>
      <p:sp>
        <p:nvSpPr>
          <p:cNvPr id="3" name="Footer Placeholder 2">
            <a:extLst>
              <a:ext uri="{FF2B5EF4-FFF2-40B4-BE49-F238E27FC236}">
                <a16:creationId xmlns:a16="http://schemas.microsoft.com/office/drawing/2014/main" id="{E78DBD5C-E25B-4A01-90C8-CF95345CF6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1FCA34-95FB-4022-A326-86F69321726A}"/>
              </a:ext>
            </a:extLst>
          </p:cNvPr>
          <p:cNvSpPr>
            <a:spLocks noGrp="1"/>
          </p:cNvSpPr>
          <p:nvPr>
            <p:ph type="sldNum" sz="quarter" idx="12"/>
          </p:nvPr>
        </p:nvSpPr>
        <p:spPr/>
        <p:txBody>
          <a:bodyPr/>
          <a:lstStyle/>
          <a:p>
            <a:fld id="{5657A911-EBBF-48B0-BDD0-670206CEC841}" type="slidenum">
              <a:rPr lang="en-US" smtClean="0"/>
              <a:t>‹#›</a:t>
            </a:fld>
            <a:endParaRPr lang="en-US"/>
          </a:p>
        </p:txBody>
      </p:sp>
    </p:spTree>
    <p:extLst>
      <p:ext uri="{BB962C8B-B14F-4D97-AF65-F5344CB8AC3E}">
        <p14:creationId xmlns:p14="http://schemas.microsoft.com/office/powerpoint/2010/main" val="218175094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1000E-3EE0-476E-8049-42D19ECC35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DB6E39-0E0F-40F1-972F-14AAA29353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21B831-CC5B-4819-98F0-2A2F043049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332639-AA25-422C-A3C7-0C96A6364766}"/>
              </a:ext>
            </a:extLst>
          </p:cNvPr>
          <p:cNvSpPr>
            <a:spLocks noGrp="1"/>
          </p:cNvSpPr>
          <p:nvPr>
            <p:ph type="dt" sz="half" idx="10"/>
          </p:nvPr>
        </p:nvSpPr>
        <p:spPr/>
        <p:txBody>
          <a:bodyPr/>
          <a:lstStyle/>
          <a:p>
            <a:fld id="{5BD9AF59-7BF0-432F-94CD-1B41E72F5D3B}" type="datetimeFigureOut">
              <a:rPr lang="en-US" smtClean="0"/>
              <a:t>9/25/2018</a:t>
            </a:fld>
            <a:endParaRPr lang="en-US"/>
          </a:p>
        </p:txBody>
      </p:sp>
      <p:sp>
        <p:nvSpPr>
          <p:cNvPr id="6" name="Footer Placeholder 5">
            <a:extLst>
              <a:ext uri="{FF2B5EF4-FFF2-40B4-BE49-F238E27FC236}">
                <a16:creationId xmlns:a16="http://schemas.microsoft.com/office/drawing/2014/main" id="{9D6E8F99-097B-4722-B78B-211DBEBE7A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E3D198-7B34-4B73-B6D3-A18EEE1E05CC}"/>
              </a:ext>
            </a:extLst>
          </p:cNvPr>
          <p:cNvSpPr>
            <a:spLocks noGrp="1"/>
          </p:cNvSpPr>
          <p:nvPr>
            <p:ph type="sldNum" sz="quarter" idx="12"/>
          </p:nvPr>
        </p:nvSpPr>
        <p:spPr/>
        <p:txBody>
          <a:bodyPr/>
          <a:lstStyle/>
          <a:p>
            <a:fld id="{5657A911-EBBF-48B0-BDD0-670206CEC841}" type="slidenum">
              <a:rPr lang="en-US" smtClean="0"/>
              <a:t>‹#›</a:t>
            </a:fld>
            <a:endParaRPr lang="en-US"/>
          </a:p>
        </p:txBody>
      </p:sp>
    </p:spTree>
    <p:extLst>
      <p:ext uri="{BB962C8B-B14F-4D97-AF65-F5344CB8AC3E}">
        <p14:creationId xmlns:p14="http://schemas.microsoft.com/office/powerpoint/2010/main" val="202269804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22DA-C15F-41D3-8FC8-1851C44BC7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63B177-FFAB-4ADC-902B-C5856B4882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310E8D-F6DF-4BB7-929A-8CB9FBD37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A4353F-53C6-40D4-848F-FCB268055484}"/>
              </a:ext>
            </a:extLst>
          </p:cNvPr>
          <p:cNvSpPr>
            <a:spLocks noGrp="1"/>
          </p:cNvSpPr>
          <p:nvPr>
            <p:ph type="dt" sz="half" idx="10"/>
          </p:nvPr>
        </p:nvSpPr>
        <p:spPr/>
        <p:txBody>
          <a:bodyPr/>
          <a:lstStyle/>
          <a:p>
            <a:fld id="{5BD9AF59-7BF0-432F-94CD-1B41E72F5D3B}" type="datetimeFigureOut">
              <a:rPr lang="en-US" smtClean="0"/>
              <a:t>9/25/2018</a:t>
            </a:fld>
            <a:endParaRPr lang="en-US"/>
          </a:p>
        </p:txBody>
      </p:sp>
      <p:sp>
        <p:nvSpPr>
          <p:cNvPr id="6" name="Footer Placeholder 5">
            <a:extLst>
              <a:ext uri="{FF2B5EF4-FFF2-40B4-BE49-F238E27FC236}">
                <a16:creationId xmlns:a16="http://schemas.microsoft.com/office/drawing/2014/main" id="{D2C61462-7747-4383-952B-BD36001444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A4AE13-89E3-42AB-8CF7-3DB92FC84F40}"/>
              </a:ext>
            </a:extLst>
          </p:cNvPr>
          <p:cNvSpPr>
            <a:spLocks noGrp="1"/>
          </p:cNvSpPr>
          <p:nvPr>
            <p:ph type="sldNum" sz="quarter" idx="12"/>
          </p:nvPr>
        </p:nvSpPr>
        <p:spPr/>
        <p:txBody>
          <a:bodyPr/>
          <a:lstStyle/>
          <a:p>
            <a:fld id="{5657A911-EBBF-48B0-BDD0-670206CEC841}" type="slidenum">
              <a:rPr lang="en-US" smtClean="0"/>
              <a:t>‹#›</a:t>
            </a:fld>
            <a:endParaRPr lang="en-US"/>
          </a:p>
        </p:txBody>
      </p:sp>
    </p:spTree>
    <p:extLst>
      <p:ext uri="{BB962C8B-B14F-4D97-AF65-F5344CB8AC3E}">
        <p14:creationId xmlns:p14="http://schemas.microsoft.com/office/powerpoint/2010/main" val="77083288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2191DE-D683-4203-ABA0-800DE78BB9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5CF804-10FA-49D9-B8F4-C7D2A829EB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C8DBF-B37F-40C3-AC31-D8BD217B4A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9AF59-7BF0-432F-94CD-1B41E72F5D3B}" type="datetimeFigureOut">
              <a:rPr lang="en-US" smtClean="0"/>
              <a:t>9/25/2018</a:t>
            </a:fld>
            <a:endParaRPr lang="en-US"/>
          </a:p>
        </p:txBody>
      </p:sp>
      <p:sp>
        <p:nvSpPr>
          <p:cNvPr id="5" name="Footer Placeholder 4">
            <a:extLst>
              <a:ext uri="{FF2B5EF4-FFF2-40B4-BE49-F238E27FC236}">
                <a16:creationId xmlns:a16="http://schemas.microsoft.com/office/drawing/2014/main" id="{A5F6D587-2AF4-4C14-9004-394E143982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6B8111-7745-4852-8B78-AFF980280A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7A911-EBBF-48B0-BDD0-670206CEC841}" type="slidenum">
              <a:rPr lang="en-US" smtClean="0"/>
              <a:t>‹#›</a:t>
            </a:fld>
            <a:endParaRPr lang="en-US"/>
          </a:p>
        </p:txBody>
      </p:sp>
    </p:spTree>
    <p:extLst>
      <p:ext uri="{BB962C8B-B14F-4D97-AF65-F5344CB8AC3E}">
        <p14:creationId xmlns:p14="http://schemas.microsoft.com/office/powerpoint/2010/main" val="3798542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parks">
            <a:hlinkClick r:id="" action="ppaction://media"/>
            <a:extLst>
              <a:ext uri="{FF2B5EF4-FFF2-40B4-BE49-F238E27FC236}">
                <a16:creationId xmlns:a16="http://schemas.microsoft.com/office/drawing/2014/main" id="{C9EDE026-3923-4412-9E45-AB2672AC1BC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175260" y="1579215"/>
            <a:ext cx="1184148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16D1F6"/>
                </a:solidFill>
                <a:effectLst>
                  <a:outerShdw blurRad="38100" dist="38100" dir="2700000" algn="tl">
                    <a:srgbClr val="000000">
                      <a:alpha val="43137"/>
                    </a:srgbClr>
                  </a:outerShdw>
                </a:effectLst>
                <a:uLnTx/>
                <a:uFillTx/>
                <a:latin typeface="Californian FB" panose="0207040306080B030204" pitchFamily="18" charset="0"/>
                <a:ea typeface="+mn-ea"/>
                <a:cs typeface="+mn-cs"/>
              </a:rPr>
              <a:t>The Creeds of the Church</a:t>
            </a:r>
          </a:p>
        </p:txBody>
      </p:sp>
      <p:sp>
        <p:nvSpPr>
          <p:cNvPr id="6" name="TextBox 5">
            <a:extLst>
              <a:ext uri="{FF2B5EF4-FFF2-40B4-BE49-F238E27FC236}">
                <a16:creationId xmlns:a16="http://schemas.microsoft.com/office/drawing/2014/main" id="{754C7C79-181B-4D4D-90C3-819E71BA4627}"/>
              </a:ext>
            </a:extLst>
          </p:cNvPr>
          <p:cNvSpPr txBox="1"/>
          <p:nvPr/>
        </p:nvSpPr>
        <p:spPr>
          <a:xfrm>
            <a:off x="0" y="3034909"/>
            <a:ext cx="12192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Session 12: The History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the Confessional Statement of The Gospel Coalition</a:t>
            </a:r>
          </a:p>
        </p:txBody>
      </p:sp>
    </p:spTree>
    <p:extLst>
      <p:ext uri="{BB962C8B-B14F-4D97-AF65-F5344CB8AC3E}">
        <p14:creationId xmlns:p14="http://schemas.microsoft.com/office/powerpoint/2010/main" val="18369049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parks">
            <a:hlinkClick r:id="" action="ppaction://media"/>
            <a:extLst>
              <a:ext uri="{FF2B5EF4-FFF2-40B4-BE49-F238E27FC236}">
                <a16:creationId xmlns:a16="http://schemas.microsoft.com/office/drawing/2014/main" id="{C9EDE026-3923-4412-9E45-AB2672AC1BC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2367768" y="104370"/>
            <a:ext cx="745646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16D1F6"/>
                </a:solidFill>
                <a:effectLst>
                  <a:outerShdw blurRad="38100" dist="38100" dir="2700000" algn="tl">
                    <a:srgbClr val="000000">
                      <a:alpha val="43137"/>
                    </a:srgbClr>
                  </a:outerShdw>
                </a:effectLst>
                <a:uLnTx/>
                <a:uFillTx/>
                <a:latin typeface="Californian FB" panose="0207040306080B030204" pitchFamily="18" charset="0"/>
                <a:ea typeface="+mn-ea"/>
                <a:cs typeface="+mn-cs"/>
              </a:rPr>
              <a:t>The Gospel Coalition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586739" y="2212848"/>
            <a:ext cx="1101852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The original</a:t>
            </a:r>
            <a:r>
              <a:rPr kumimoji="0" lang="en-US" sz="44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 meetings of what became TGC were simply groups of pastors who came together for the purpose of mutual encouragement and prayer.</a:t>
            </a:r>
            <a:endPar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p:txBody>
      </p:sp>
    </p:spTree>
    <p:extLst>
      <p:ext uri="{BB962C8B-B14F-4D97-AF65-F5344CB8AC3E}">
        <p14:creationId xmlns:p14="http://schemas.microsoft.com/office/powerpoint/2010/main" val="1000271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parks">
            <a:hlinkClick r:id="" action="ppaction://media"/>
            <a:extLst>
              <a:ext uri="{FF2B5EF4-FFF2-40B4-BE49-F238E27FC236}">
                <a16:creationId xmlns:a16="http://schemas.microsoft.com/office/drawing/2014/main" id="{C9EDE026-3923-4412-9E45-AB2672AC1BC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2367768" y="104370"/>
            <a:ext cx="745646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16D1F6"/>
                </a:solidFill>
                <a:effectLst>
                  <a:outerShdw blurRad="38100" dist="38100" dir="2700000" algn="tl">
                    <a:srgbClr val="000000">
                      <a:alpha val="43137"/>
                    </a:srgbClr>
                  </a:outerShdw>
                </a:effectLst>
                <a:uLnTx/>
                <a:uFillTx/>
                <a:latin typeface="Californian FB" panose="0207040306080B030204" pitchFamily="18" charset="0"/>
                <a:ea typeface="+mn-ea"/>
                <a:cs typeface="+mn-cs"/>
              </a:rPr>
              <a:t>The Gospel Coalition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586739" y="2212848"/>
            <a:ext cx="1101852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effectLst>
                  <a:outerShdw blurRad="38100" dist="38100" dir="2700000" algn="tl">
                    <a:srgbClr val="000000">
                      <a:alpha val="43137"/>
                    </a:srgbClr>
                  </a:outerShdw>
                </a:effectLst>
                <a:latin typeface="Californian FB" panose="0207040306080B030204" pitchFamily="18" charset="0"/>
              </a:rPr>
              <a:t>When they decided to move forward by holding national conferences, they began ironing out a confessional statement.</a:t>
            </a:r>
            <a:endPar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p:txBody>
      </p:sp>
    </p:spTree>
    <p:extLst>
      <p:ext uri="{BB962C8B-B14F-4D97-AF65-F5344CB8AC3E}">
        <p14:creationId xmlns:p14="http://schemas.microsoft.com/office/powerpoint/2010/main" val="34414446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parks">
            <a:hlinkClick r:id="" action="ppaction://media"/>
            <a:extLst>
              <a:ext uri="{FF2B5EF4-FFF2-40B4-BE49-F238E27FC236}">
                <a16:creationId xmlns:a16="http://schemas.microsoft.com/office/drawing/2014/main" id="{C9EDE026-3923-4412-9E45-AB2672AC1BC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2367768" y="104370"/>
            <a:ext cx="745646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16D1F6"/>
                </a:solidFill>
                <a:effectLst>
                  <a:outerShdw blurRad="38100" dist="38100" dir="2700000" algn="tl">
                    <a:srgbClr val="000000">
                      <a:alpha val="43137"/>
                    </a:srgbClr>
                  </a:outerShdw>
                </a:effectLst>
                <a:uLnTx/>
                <a:uFillTx/>
                <a:latin typeface="Californian FB" panose="0207040306080B030204" pitchFamily="18" charset="0"/>
                <a:ea typeface="+mn-ea"/>
                <a:cs typeface="+mn-cs"/>
              </a:rPr>
              <a:t>The Gospel Coalition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586739" y="2212848"/>
            <a:ext cx="1101852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effectLst>
                  <a:outerShdw blurRad="38100" dist="38100" dir="2700000" algn="tl">
                    <a:srgbClr val="000000">
                      <a:alpha val="43137"/>
                    </a:srgbClr>
                  </a:outerShdw>
                </a:effectLst>
                <a:latin typeface="Californian FB" panose="0207040306080B030204" pitchFamily="18" charset="0"/>
              </a:rPr>
              <a:t>Their first conference was held in the Trinity Seminary chapel in 2007 and attended by 600 pastors and church leaders.</a:t>
            </a:r>
            <a:endPar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p:txBody>
      </p:sp>
    </p:spTree>
    <p:extLst>
      <p:ext uri="{BB962C8B-B14F-4D97-AF65-F5344CB8AC3E}">
        <p14:creationId xmlns:p14="http://schemas.microsoft.com/office/powerpoint/2010/main" val="15257761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parks">
            <a:hlinkClick r:id="" action="ppaction://media"/>
            <a:extLst>
              <a:ext uri="{FF2B5EF4-FFF2-40B4-BE49-F238E27FC236}">
                <a16:creationId xmlns:a16="http://schemas.microsoft.com/office/drawing/2014/main" id="{C9EDE026-3923-4412-9E45-AB2672AC1BC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2367768" y="104370"/>
            <a:ext cx="745646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16D1F6"/>
                </a:solidFill>
                <a:effectLst>
                  <a:outerShdw blurRad="38100" dist="38100" dir="2700000" algn="tl">
                    <a:srgbClr val="000000">
                      <a:alpha val="43137"/>
                    </a:srgbClr>
                  </a:outerShdw>
                </a:effectLst>
                <a:uLnTx/>
                <a:uFillTx/>
                <a:latin typeface="Californian FB" panose="0207040306080B030204" pitchFamily="18" charset="0"/>
                <a:ea typeface="+mn-ea"/>
                <a:cs typeface="+mn-cs"/>
              </a:rPr>
              <a:t>The Gospel Coalition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586739" y="1690062"/>
            <a:ext cx="11018520"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effectLst>
                  <a:outerShdw blurRad="38100" dist="38100" dir="2700000" algn="tl">
                    <a:srgbClr val="000000">
                      <a:alpha val="43137"/>
                    </a:srgbClr>
                  </a:outerShdw>
                </a:effectLst>
                <a:latin typeface="Californian FB" panose="0207040306080B030204" pitchFamily="18" charset="0"/>
              </a:rPr>
              <a:t>Today, TGC has retained its focus on re-centering the church on the gospel but it has shifted its means from thinking predominantly in terms of conferences to the distribution of other media.</a:t>
            </a:r>
            <a:endPar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p:txBody>
      </p:sp>
    </p:spTree>
    <p:extLst>
      <p:ext uri="{BB962C8B-B14F-4D97-AF65-F5344CB8AC3E}">
        <p14:creationId xmlns:p14="http://schemas.microsoft.com/office/powerpoint/2010/main" val="27384242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parks">
            <a:hlinkClick r:id="" action="ppaction://media"/>
            <a:extLst>
              <a:ext uri="{FF2B5EF4-FFF2-40B4-BE49-F238E27FC236}">
                <a16:creationId xmlns:a16="http://schemas.microsoft.com/office/drawing/2014/main" id="{C9EDE026-3923-4412-9E45-AB2672AC1BC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2367768" y="104370"/>
            <a:ext cx="745646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16D1F6"/>
                </a:solidFill>
                <a:effectLst>
                  <a:outerShdw blurRad="38100" dist="38100" dir="2700000" algn="tl">
                    <a:srgbClr val="000000">
                      <a:alpha val="43137"/>
                    </a:srgbClr>
                  </a:outerShdw>
                </a:effectLst>
                <a:uLnTx/>
                <a:uFillTx/>
                <a:latin typeface="Californian FB" panose="0207040306080B030204" pitchFamily="18" charset="0"/>
                <a:ea typeface="+mn-ea"/>
                <a:cs typeface="+mn-cs"/>
              </a:rPr>
              <a:t>The Gospel Coalition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5061203" y="2715768"/>
            <a:ext cx="6993637" cy="3477875"/>
          </a:xfrm>
          <a:prstGeom prst="rect">
            <a:avLst/>
          </a:prstGeom>
          <a:noFill/>
        </p:spPr>
        <p:txBody>
          <a:bodyPr wrap="square" rtlCol="0">
            <a:spAutoFit/>
          </a:bodyPr>
          <a:lstStyle/>
          <a:p>
            <a:pPr marL="742950" lvl="0" indent="-742950">
              <a:buAutoNum type="arabicPeriod"/>
              <a:defRPr/>
            </a:pPr>
            <a:r>
              <a:rPr lang="en-US" sz="4400" dirty="0">
                <a:solidFill>
                  <a:prstClr val="white"/>
                </a:solidFill>
                <a:effectLst>
                  <a:outerShdw blurRad="38100" dist="38100" dir="2700000" algn="tl">
                    <a:srgbClr val="000000">
                      <a:alpha val="43137"/>
                    </a:srgbClr>
                  </a:outerShdw>
                </a:effectLst>
                <a:latin typeface="Californian FB" panose="0207040306080B030204" pitchFamily="18" charset="0"/>
              </a:rPr>
              <a:t>The TGC website</a:t>
            </a:r>
          </a:p>
          <a:p>
            <a:pPr lvl="0">
              <a:defRPr/>
            </a:pPr>
            <a:r>
              <a:rPr lang="en-US" sz="4400" dirty="0">
                <a:solidFill>
                  <a:prstClr val="white"/>
                </a:solidFill>
                <a:effectLst>
                  <a:outerShdw blurRad="38100" dist="38100" dir="2700000" algn="tl">
                    <a:srgbClr val="000000">
                      <a:alpha val="43137"/>
                    </a:srgbClr>
                  </a:outerShdw>
                </a:effectLst>
                <a:latin typeface="Californian FB" panose="0207040306080B030204" pitchFamily="18" charset="0"/>
              </a:rPr>
              <a:t>2.	International Outreach</a:t>
            </a:r>
          </a:p>
          <a:p>
            <a:pPr lvl="0">
              <a:defRPr/>
            </a:pPr>
            <a:r>
              <a:rPr lang="en-US" sz="4400" dirty="0">
                <a:solidFill>
                  <a:prstClr val="white"/>
                </a:solidFill>
                <a:effectLst>
                  <a:outerShdw blurRad="38100" dist="38100" dir="2700000" algn="tl">
                    <a:srgbClr val="000000">
                      <a:alpha val="43137"/>
                    </a:srgbClr>
                  </a:outerShdw>
                </a:effectLst>
                <a:latin typeface="Californian FB" panose="0207040306080B030204" pitchFamily="18" charset="0"/>
              </a:rPr>
              <a:t>3.	The New City Catechism</a:t>
            </a:r>
          </a:p>
          <a:p>
            <a:pPr lvl="0">
              <a:defRPr/>
            </a:pPr>
            <a:r>
              <a:rPr lang="en-US" sz="4400" dirty="0">
                <a:solidFill>
                  <a:prstClr val="white"/>
                </a:solidFill>
                <a:effectLst>
                  <a:outerShdw blurRad="38100" dist="38100" dir="2700000" algn="tl">
                    <a:srgbClr val="000000">
                      <a:alpha val="43137"/>
                    </a:srgbClr>
                  </a:outerShdw>
                </a:effectLst>
                <a:latin typeface="Californian FB" panose="0207040306080B030204" pitchFamily="18" charset="0"/>
              </a:rPr>
              <a:t>4.	Regional chapters</a:t>
            </a:r>
          </a:p>
          <a:p>
            <a:pPr lvl="0">
              <a:defRPr/>
            </a:pPr>
            <a:r>
              <a:rPr lang="en-US" sz="4400" dirty="0">
                <a:solidFill>
                  <a:prstClr val="white"/>
                </a:solidFill>
                <a:effectLst>
                  <a:outerShdw blurRad="38100" dist="38100" dir="2700000" algn="tl">
                    <a:srgbClr val="000000">
                      <a:alpha val="43137"/>
                    </a:srgbClr>
                  </a:outerShdw>
                </a:effectLst>
                <a:latin typeface="Californian FB" panose="0207040306080B030204" pitchFamily="18" charset="0"/>
              </a:rPr>
              <a:t>5.	</a:t>
            </a:r>
            <a:r>
              <a:rPr lang="en-US" sz="4400" i="1" dirty="0" err="1">
                <a:solidFill>
                  <a:prstClr val="white"/>
                </a:solidFill>
                <a:effectLst>
                  <a:outerShdw blurRad="38100" dist="38100" dir="2700000" algn="tl">
                    <a:srgbClr val="000000">
                      <a:alpha val="43137"/>
                    </a:srgbClr>
                  </a:outerShdw>
                </a:effectLst>
                <a:latin typeface="Californian FB" panose="0207040306080B030204" pitchFamily="18" charset="0"/>
              </a:rPr>
              <a:t>Themelios</a:t>
            </a:r>
            <a:endParaRPr lang="en-US" sz="4400" i="1" dirty="0">
              <a:solidFill>
                <a:prstClr val="white"/>
              </a:solidFill>
              <a:effectLst>
                <a:outerShdw blurRad="38100" dist="38100" dir="2700000" algn="tl">
                  <a:srgbClr val="000000">
                    <a:alpha val="43137"/>
                  </a:srgbClr>
                </a:outerShdw>
              </a:effectLst>
              <a:latin typeface="Californian FB" panose="0207040306080B030204" pitchFamily="18" charset="0"/>
            </a:endParaRPr>
          </a:p>
        </p:txBody>
      </p:sp>
      <p:pic>
        <p:nvPicPr>
          <p:cNvPr id="3" name="Picture 2">
            <a:extLst>
              <a:ext uri="{FF2B5EF4-FFF2-40B4-BE49-F238E27FC236}">
                <a16:creationId xmlns:a16="http://schemas.microsoft.com/office/drawing/2014/main" id="{993CF760-0EE0-4BEE-A226-53D00CCF48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440" y="2474976"/>
            <a:ext cx="38100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86549E82-C690-4231-8C29-4548977B0121}"/>
              </a:ext>
            </a:extLst>
          </p:cNvPr>
          <p:cNvSpPr txBox="1"/>
          <p:nvPr/>
        </p:nvSpPr>
        <p:spPr>
          <a:xfrm>
            <a:off x="3782567" y="1307777"/>
            <a:ext cx="4626864" cy="830997"/>
          </a:xfrm>
          <a:prstGeom prst="rect">
            <a:avLst/>
          </a:prstGeom>
          <a:noFill/>
        </p:spPr>
        <p:txBody>
          <a:bodyPr wrap="square" rtlCol="0">
            <a:spAutoFit/>
          </a:bodyPr>
          <a:lstStyle/>
          <a:p>
            <a:r>
              <a:rPr lang="en-US" sz="4800" dirty="0">
                <a:solidFill>
                  <a:schemeClr val="bg1"/>
                </a:solidFill>
                <a:effectLst>
                  <a:outerShdw blurRad="38100" dist="38100" dir="2700000" algn="tl">
                    <a:srgbClr val="000000">
                      <a:alpha val="43137"/>
                    </a:srgbClr>
                  </a:outerShdw>
                </a:effectLst>
                <a:latin typeface="Californian FB" panose="0207040306080B030204" pitchFamily="18" charset="0"/>
              </a:rPr>
              <a:t>Current Influence</a:t>
            </a:r>
          </a:p>
        </p:txBody>
      </p:sp>
    </p:spTree>
    <p:extLst>
      <p:ext uri="{BB962C8B-B14F-4D97-AF65-F5344CB8AC3E}">
        <p14:creationId xmlns:p14="http://schemas.microsoft.com/office/powerpoint/2010/main" val="42103204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8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1" repeatCount="indefinite" fill="hold" display="0">
                  <p:stCondLst>
                    <p:cond delay="indefinite"/>
                  </p:stCondLst>
                </p:cTn>
                <p:tgtEl>
                  <p:spTgt spid="5"/>
                </p:tgtEl>
              </p:cMediaNode>
            </p:video>
            <p:seq concurrent="1" nextAc="seek">
              <p:cTn id="42" restart="whenNotActive" fill="hold" evtFilter="cancelBubble" nodeType="interactiveSeq">
                <p:stCondLst>
                  <p:cond evt="onClick" delay="0">
                    <p:tgtEl>
                      <p:spTgt spid="5"/>
                    </p:tgtEl>
                  </p:cond>
                </p:stCondLst>
                <p:endSync evt="end" delay="0">
                  <p:rtn val="all"/>
                </p:endSync>
                <p:childTnLst>
                  <p:par>
                    <p:cTn id="43" fill="hold">
                      <p:stCondLst>
                        <p:cond delay="0"/>
                      </p:stCondLst>
                      <p:childTnLst>
                        <p:par>
                          <p:cTn id="44" fill="hold">
                            <p:stCondLst>
                              <p:cond delay="0"/>
                            </p:stCondLst>
                            <p:childTnLst>
                              <p:par>
                                <p:cTn id="45" presetID="2" presetClass="mediacall" presetSubtype="0" fill="hold" nodeType="clickEffect">
                                  <p:stCondLst>
                                    <p:cond delay="0"/>
                                  </p:stCondLst>
                                  <p:childTnLst>
                                    <p:cmd type="call" cmd="togglePause">
                                      <p:cBhvr>
                                        <p:cTn id="46" dur="1" fill="hold"/>
                                        <p:tgtEl>
                                          <p:spTgt spid="5"/>
                                        </p:tgtEl>
                                      </p:cBhvr>
                                    </p:cmd>
                                  </p:childTnLst>
                                </p:cTn>
                              </p:par>
                            </p:childTnLst>
                          </p:cTn>
                        </p:par>
                      </p:childTnLst>
                    </p:cTn>
                  </p:par>
                </p:childTnLst>
              </p:cTn>
              <p:nextCondLst>
                <p:cond evt="onClick" delay="0">
                  <p:tgtEl>
                    <p:spTgt spid="5"/>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parks">
            <a:hlinkClick r:id="" action="ppaction://media"/>
            <a:extLst>
              <a:ext uri="{FF2B5EF4-FFF2-40B4-BE49-F238E27FC236}">
                <a16:creationId xmlns:a16="http://schemas.microsoft.com/office/drawing/2014/main" id="{C9EDE026-3923-4412-9E45-AB2672AC1BC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2367768" y="104370"/>
            <a:ext cx="745646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16D1F6"/>
                </a:solidFill>
                <a:effectLst>
                  <a:outerShdw blurRad="38100" dist="38100" dir="2700000" algn="tl">
                    <a:srgbClr val="000000">
                      <a:alpha val="43137"/>
                    </a:srgbClr>
                  </a:outerShdw>
                </a:effectLst>
                <a:uLnTx/>
                <a:uFillTx/>
                <a:latin typeface="Californian FB" panose="0207040306080B030204" pitchFamily="18" charset="0"/>
                <a:ea typeface="+mn-ea"/>
                <a:cs typeface="+mn-cs"/>
              </a:rPr>
              <a:t>The Gospel Coalition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586739" y="1316736"/>
            <a:ext cx="1101852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effectLst>
                  <a:outerShdw blurRad="38100" dist="38100" dir="2700000" algn="tl">
                    <a:srgbClr val="000000">
                      <a:alpha val="43137"/>
                    </a:srgbClr>
                  </a:outerShdw>
                </a:effectLst>
                <a:latin typeface="Californian FB" panose="0207040306080B030204" pitchFamily="18" charset="0"/>
              </a:rPr>
              <a:t>The Confessional Statement</a:t>
            </a:r>
            <a:endPar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p:txBody>
      </p:sp>
      <p:sp>
        <p:nvSpPr>
          <p:cNvPr id="2" name="TextBox 1">
            <a:extLst>
              <a:ext uri="{FF2B5EF4-FFF2-40B4-BE49-F238E27FC236}">
                <a16:creationId xmlns:a16="http://schemas.microsoft.com/office/drawing/2014/main" id="{A346C811-6659-4410-8AE7-E808A214C0A3}"/>
              </a:ext>
            </a:extLst>
          </p:cNvPr>
          <p:cNvSpPr txBox="1"/>
          <p:nvPr/>
        </p:nvSpPr>
        <p:spPr>
          <a:xfrm>
            <a:off x="292608" y="2190547"/>
            <a:ext cx="5705856" cy="452431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Californian FB" panose="0207040306080B030204" pitchFamily="18" charset="0"/>
              </a:rPr>
              <a:t>1. The identity and nature of God</a:t>
            </a:r>
          </a:p>
          <a:p>
            <a:r>
              <a:rPr lang="en-US" sz="3200" dirty="0">
                <a:solidFill>
                  <a:schemeClr val="bg1"/>
                </a:solidFill>
                <a:effectLst>
                  <a:outerShdw blurRad="38100" dist="38100" dir="2700000" algn="tl">
                    <a:srgbClr val="000000">
                      <a:alpha val="43137"/>
                    </a:srgbClr>
                  </a:outerShdw>
                </a:effectLst>
                <a:latin typeface="Californian FB" panose="0207040306080B030204" pitchFamily="18" charset="0"/>
              </a:rPr>
              <a:t>2. The nature of Scripture</a:t>
            </a:r>
          </a:p>
          <a:p>
            <a:r>
              <a:rPr lang="en-US" sz="3200" dirty="0">
                <a:solidFill>
                  <a:schemeClr val="bg1"/>
                </a:solidFill>
                <a:effectLst>
                  <a:outerShdw blurRad="38100" dist="38100" dir="2700000" algn="tl">
                    <a:srgbClr val="000000">
                      <a:alpha val="43137"/>
                    </a:srgbClr>
                  </a:outerShdw>
                </a:effectLst>
                <a:latin typeface="Californian FB" panose="0207040306080B030204" pitchFamily="18" charset="0"/>
              </a:rPr>
              <a:t>3. Creation</a:t>
            </a:r>
          </a:p>
          <a:p>
            <a:r>
              <a:rPr lang="en-US" sz="3200" dirty="0">
                <a:solidFill>
                  <a:schemeClr val="bg1"/>
                </a:solidFill>
                <a:effectLst>
                  <a:outerShdw blurRad="38100" dist="38100" dir="2700000" algn="tl">
                    <a:srgbClr val="000000">
                      <a:alpha val="43137"/>
                    </a:srgbClr>
                  </a:outerShdw>
                </a:effectLst>
                <a:latin typeface="Californian FB" panose="0207040306080B030204" pitchFamily="18" charset="0"/>
              </a:rPr>
              <a:t>4. The Fall of humanity</a:t>
            </a:r>
          </a:p>
          <a:p>
            <a:r>
              <a:rPr lang="en-US" sz="3200" dirty="0">
                <a:solidFill>
                  <a:schemeClr val="bg1"/>
                </a:solidFill>
                <a:effectLst>
                  <a:outerShdw blurRad="38100" dist="38100" dir="2700000" algn="tl">
                    <a:srgbClr val="000000">
                      <a:alpha val="43137"/>
                    </a:srgbClr>
                  </a:outerShdw>
                </a:effectLst>
                <a:latin typeface="Californian FB" panose="0207040306080B030204" pitchFamily="18" charset="0"/>
              </a:rPr>
              <a:t>5. God’s work of election</a:t>
            </a:r>
          </a:p>
          <a:p>
            <a:r>
              <a:rPr lang="en-US" sz="3200" dirty="0">
                <a:solidFill>
                  <a:schemeClr val="bg1"/>
                </a:solidFill>
                <a:effectLst>
                  <a:outerShdw blurRad="38100" dist="38100" dir="2700000" algn="tl">
                    <a:srgbClr val="000000">
                      <a:alpha val="43137"/>
                    </a:srgbClr>
                  </a:outerShdw>
                </a:effectLst>
                <a:latin typeface="Californian FB" panose="0207040306080B030204" pitchFamily="18" charset="0"/>
              </a:rPr>
              <a:t>6. The nature of the gospel</a:t>
            </a:r>
          </a:p>
          <a:p>
            <a:pPr lvl="0"/>
            <a:r>
              <a:rPr lang="en-US" sz="3200" dirty="0">
                <a:solidFill>
                  <a:prstClr val="white"/>
                </a:solidFill>
                <a:effectLst>
                  <a:outerShdw blurRad="38100" dist="38100" dir="2700000" algn="tl">
                    <a:srgbClr val="000000">
                      <a:alpha val="43137"/>
                    </a:srgbClr>
                  </a:outerShdw>
                </a:effectLst>
                <a:latin typeface="Californian FB" panose="0207040306080B030204" pitchFamily="18" charset="0"/>
              </a:rPr>
              <a:t>7. The redemptive work of Christ</a:t>
            </a:r>
          </a:p>
          <a:p>
            <a:pPr lvl="0"/>
            <a:r>
              <a:rPr lang="en-US" sz="3200" dirty="0">
                <a:solidFill>
                  <a:prstClr val="white"/>
                </a:solidFill>
                <a:effectLst>
                  <a:outerShdw blurRad="38100" dist="38100" dir="2700000" algn="tl">
                    <a:srgbClr val="000000">
                      <a:alpha val="43137"/>
                    </a:srgbClr>
                  </a:outerShdw>
                </a:effectLst>
                <a:latin typeface="Californian FB" panose="0207040306080B030204" pitchFamily="18" charset="0"/>
              </a:rPr>
              <a:t>8. The justifying effect of Christ’s work</a:t>
            </a:r>
          </a:p>
        </p:txBody>
      </p:sp>
      <p:sp>
        <p:nvSpPr>
          <p:cNvPr id="3" name="TextBox 2">
            <a:extLst>
              <a:ext uri="{FF2B5EF4-FFF2-40B4-BE49-F238E27FC236}">
                <a16:creationId xmlns:a16="http://schemas.microsoft.com/office/drawing/2014/main" id="{BFEBB8FC-BB89-48B4-97A6-1A93C56A01AF}"/>
              </a:ext>
            </a:extLst>
          </p:cNvPr>
          <p:cNvSpPr txBox="1"/>
          <p:nvPr/>
        </p:nvSpPr>
        <p:spPr>
          <a:xfrm>
            <a:off x="5998464" y="2682989"/>
            <a:ext cx="6467856" cy="3539430"/>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Californian FB" panose="0207040306080B030204" pitchFamily="18" charset="0"/>
              </a:rPr>
              <a:t>9. The redemptive work </a:t>
            </a:r>
          </a:p>
          <a:p>
            <a:r>
              <a:rPr lang="en-US" sz="3200" dirty="0">
                <a:solidFill>
                  <a:schemeClr val="bg1"/>
                </a:solidFill>
                <a:effectLst>
                  <a:outerShdw blurRad="38100" dist="38100" dir="2700000" algn="tl">
                    <a:srgbClr val="000000">
                      <a:alpha val="43137"/>
                    </a:srgbClr>
                  </a:outerShdw>
                </a:effectLst>
                <a:latin typeface="Californian FB" panose="0207040306080B030204" pitchFamily="18" charset="0"/>
              </a:rPr>
              <a:t>of the Holy Spirit</a:t>
            </a:r>
          </a:p>
          <a:p>
            <a:r>
              <a:rPr lang="en-US" sz="3200" dirty="0">
                <a:solidFill>
                  <a:schemeClr val="bg1"/>
                </a:solidFill>
                <a:effectLst>
                  <a:outerShdw blurRad="38100" dist="38100" dir="2700000" algn="tl">
                    <a:srgbClr val="000000">
                      <a:alpha val="43137"/>
                    </a:srgbClr>
                  </a:outerShdw>
                </a:effectLst>
                <a:latin typeface="Californian FB" panose="0207040306080B030204" pitchFamily="18" charset="0"/>
              </a:rPr>
              <a:t>10. The “already-not yet” nature of God’s Kingdom</a:t>
            </a:r>
          </a:p>
          <a:p>
            <a:r>
              <a:rPr lang="en-US" sz="3200" dirty="0">
                <a:solidFill>
                  <a:schemeClr val="bg1"/>
                </a:solidFill>
                <a:effectLst>
                  <a:outerShdw blurRad="38100" dist="38100" dir="2700000" algn="tl">
                    <a:srgbClr val="000000">
                      <a:alpha val="43137"/>
                    </a:srgbClr>
                  </a:outerShdw>
                </a:effectLst>
                <a:latin typeface="Californian FB" panose="0207040306080B030204" pitchFamily="18" charset="0"/>
              </a:rPr>
              <a:t>11. The nature of the church</a:t>
            </a:r>
          </a:p>
          <a:p>
            <a:r>
              <a:rPr lang="en-US" sz="3200" dirty="0">
                <a:solidFill>
                  <a:schemeClr val="bg1"/>
                </a:solidFill>
                <a:effectLst>
                  <a:outerShdw blurRad="38100" dist="38100" dir="2700000" algn="tl">
                    <a:srgbClr val="000000">
                      <a:alpha val="43137"/>
                    </a:srgbClr>
                  </a:outerShdw>
                </a:effectLst>
                <a:latin typeface="Californian FB" panose="0207040306080B030204" pitchFamily="18" charset="0"/>
              </a:rPr>
              <a:t>12. Baptism and the Lord’s Supper</a:t>
            </a:r>
          </a:p>
          <a:p>
            <a:r>
              <a:rPr lang="en-US" sz="3200" dirty="0">
                <a:solidFill>
                  <a:schemeClr val="bg1"/>
                </a:solidFill>
                <a:effectLst>
                  <a:outerShdw blurRad="38100" dist="38100" dir="2700000" algn="tl">
                    <a:srgbClr val="000000">
                      <a:alpha val="43137"/>
                    </a:srgbClr>
                  </a:outerShdw>
                </a:effectLst>
                <a:latin typeface="Californian FB" panose="0207040306080B030204" pitchFamily="18" charset="0"/>
              </a:rPr>
              <a:t>13. The nature of the Consummation</a:t>
            </a:r>
            <a:endParaRPr lang="en-US" sz="3200" dirty="0"/>
          </a:p>
        </p:txBody>
      </p:sp>
    </p:spTree>
    <p:extLst>
      <p:ext uri="{BB962C8B-B14F-4D97-AF65-F5344CB8AC3E}">
        <p14:creationId xmlns:p14="http://schemas.microsoft.com/office/powerpoint/2010/main" val="25202463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8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500"/>
                                        <p:tgtEl>
                                          <p:spTgt spid="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500"/>
                                        <p:tgtEl>
                                          <p:spTgt spid="2">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fade">
                                      <p:cBhvr>
                                        <p:cTn id="51" dur="500"/>
                                        <p:tgtEl>
                                          <p:spTgt spid="3">
                                            <p:txEl>
                                              <p:pRg st="0" end="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 end="1"/>
                                            </p:txEl>
                                          </p:spTgt>
                                        </p:tgtEl>
                                        <p:attrNameLst>
                                          <p:attrName>style.visibility</p:attrName>
                                        </p:attrNameLst>
                                      </p:cBhvr>
                                      <p:to>
                                        <p:strVal val="visible"/>
                                      </p:to>
                                    </p:set>
                                    <p:animEffect transition="in" filter="fade">
                                      <p:cBhvr>
                                        <p:cTn id="54" dur="500"/>
                                        <p:tgtEl>
                                          <p:spTgt spid="3">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Effect transition="in" filter="fade">
                                      <p:cBhvr>
                                        <p:cTn id="59" dur="500"/>
                                        <p:tgtEl>
                                          <p:spTgt spid="3">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Effect transition="in" filter="fade">
                                      <p:cBhvr>
                                        <p:cTn id="64" dur="500"/>
                                        <p:tgtEl>
                                          <p:spTgt spid="3">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animEffect transition="in" filter="fade">
                                      <p:cBhvr>
                                        <p:cTn id="69" dur="500"/>
                                        <p:tgtEl>
                                          <p:spTgt spid="3">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Effect transition="in" filter="fade">
                                      <p:cBhvr>
                                        <p:cTn id="7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5" repeatCount="indefinite" fill="hold" display="0">
                  <p:stCondLst>
                    <p:cond delay="indefinite"/>
                  </p:stCondLst>
                </p:cTn>
                <p:tgtEl>
                  <p:spTgt spid="5"/>
                </p:tgtEl>
              </p:cMediaNode>
            </p:video>
            <p:seq concurrent="1" nextAc="seek">
              <p:cTn id="76" restart="whenNotActive" fill="hold" evtFilter="cancelBubble" nodeType="interactiveSeq">
                <p:stCondLst>
                  <p:cond evt="onClick" delay="0">
                    <p:tgtEl>
                      <p:spTgt spid="5"/>
                    </p:tgtEl>
                  </p:cond>
                </p:stCondLst>
                <p:endSync evt="end" delay="0">
                  <p:rtn val="all"/>
                </p:endSync>
                <p:childTnLst>
                  <p:par>
                    <p:cTn id="77" fill="hold">
                      <p:stCondLst>
                        <p:cond delay="0"/>
                      </p:stCondLst>
                      <p:childTnLst>
                        <p:par>
                          <p:cTn id="78" fill="hold">
                            <p:stCondLst>
                              <p:cond delay="0"/>
                            </p:stCondLst>
                            <p:childTnLst>
                              <p:par>
                                <p:cTn id="79" presetID="2" presetClass="mediacall" presetSubtype="0" fill="hold" nodeType="clickEffect">
                                  <p:stCondLst>
                                    <p:cond delay="0"/>
                                  </p:stCondLst>
                                  <p:childTnLst>
                                    <p:cmd type="call" cmd="togglePause">
                                      <p:cBhvr>
                                        <p:cTn id="80"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parks">
            <a:hlinkClick r:id="" action="ppaction://media"/>
            <a:extLst>
              <a:ext uri="{FF2B5EF4-FFF2-40B4-BE49-F238E27FC236}">
                <a16:creationId xmlns:a16="http://schemas.microsoft.com/office/drawing/2014/main" id="{C9EDE026-3923-4412-9E45-AB2672AC1BC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3798129" y="158961"/>
            <a:ext cx="459574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16D1F6"/>
                </a:solidFill>
                <a:effectLst>
                  <a:outerShdw blurRad="38100" dist="38100" dir="2700000" algn="tl">
                    <a:srgbClr val="000000">
                      <a:alpha val="43137"/>
                    </a:srgbClr>
                  </a:outerShdw>
                </a:effectLst>
                <a:uLnTx/>
                <a:uFillTx/>
                <a:latin typeface="Californian FB" panose="0207040306080B030204" pitchFamily="18" charset="0"/>
                <a:ea typeface="+mn-ea"/>
                <a:cs typeface="+mn-cs"/>
              </a:rPr>
              <a:t>Introduction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49114" y="1425917"/>
            <a:ext cx="1169377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Why study the Confessional Statement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The Gospel Coalition?</a:t>
            </a:r>
          </a:p>
        </p:txBody>
      </p:sp>
      <p:sp>
        <p:nvSpPr>
          <p:cNvPr id="7" name="TextBox 6">
            <a:extLst>
              <a:ext uri="{FF2B5EF4-FFF2-40B4-BE49-F238E27FC236}">
                <a16:creationId xmlns:a16="http://schemas.microsoft.com/office/drawing/2014/main" id="{0D811095-F40D-49A6-AD52-E0990797BA05}"/>
              </a:ext>
            </a:extLst>
          </p:cNvPr>
          <p:cNvSpPr txBox="1"/>
          <p:nvPr/>
        </p:nvSpPr>
        <p:spPr>
          <a:xfrm>
            <a:off x="1030223" y="2855430"/>
            <a:ext cx="10131552" cy="27392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2 Reasons: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a:p>
            <a:pPr marL="742950" marR="0" lvl="0" indent="-742950" defTabSz="914400" rtl="0" eaLnBrk="1" fontAlgn="auto" latinLnBrk="0" hangingPunct="1">
              <a:lnSpc>
                <a:spcPct val="100000"/>
              </a:lnSpc>
              <a:spcBef>
                <a:spcPts val="0"/>
              </a:spcBef>
              <a:spcAft>
                <a:spcPts val="0"/>
              </a:spcAft>
              <a:buClrTx/>
              <a:buSzTx/>
              <a:buFontTx/>
              <a:buAutoNum type="arabicPeriod"/>
              <a:tabLst/>
              <a:defRPr/>
            </a:pPr>
            <a:r>
              <a:rPr lang="en-US" sz="5400" dirty="0">
                <a:solidFill>
                  <a:prstClr val="white"/>
                </a:solidFill>
                <a:effectLst>
                  <a:outerShdw blurRad="38100" dist="38100" dir="2700000" algn="tl">
                    <a:srgbClr val="000000">
                      <a:alpha val="43137"/>
                    </a:srgbClr>
                  </a:outerShdw>
                </a:effectLst>
                <a:latin typeface="Californian FB" panose="0207040306080B030204" pitchFamily="18" charset="0"/>
              </a:rPr>
              <a:t>It is recent in its formulation</a:t>
            </a:r>
          </a:p>
          <a:p>
            <a:pPr marL="742950" marR="0" lvl="0" indent="-742950" defTabSz="914400" rtl="0" eaLnBrk="1" fontAlgn="auto" latinLnBrk="0" hangingPunct="1">
              <a:lnSpc>
                <a:spcPct val="100000"/>
              </a:lnSpc>
              <a:spcBef>
                <a:spcPts val="0"/>
              </a:spcBef>
              <a:spcAft>
                <a:spcPts val="0"/>
              </a:spcAft>
              <a:buClrTx/>
              <a:buSzTx/>
              <a:buFontTx/>
              <a:buAutoNum type="arabicPeriod"/>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rPr>
              <a:t>It is broad in its scope</a:t>
            </a:r>
          </a:p>
        </p:txBody>
      </p:sp>
    </p:spTree>
    <p:extLst>
      <p:ext uri="{BB962C8B-B14F-4D97-AF65-F5344CB8AC3E}">
        <p14:creationId xmlns:p14="http://schemas.microsoft.com/office/powerpoint/2010/main" val="8461441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8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repeatCount="indefinite" fill="hold" display="0">
                  <p:stCondLst>
                    <p:cond delay="indefinite"/>
                  </p:stCondLst>
                </p:cTn>
                <p:tgtEl>
                  <p:spTgt spid="5"/>
                </p:tgtEl>
              </p:cMediaNode>
            </p:video>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5"/>
                                        </p:tgtEl>
                                      </p:cBhvr>
                                    </p:cmd>
                                  </p:childTnLst>
                                </p:cTn>
                              </p:par>
                            </p:childTnLst>
                          </p:cTn>
                        </p:par>
                      </p:childTnLst>
                    </p:cTn>
                  </p:par>
                </p:childTnLst>
              </p:cTn>
              <p:nextCondLst>
                <p:cond evt="onClick" delay="0">
                  <p:tgtEl>
                    <p:spTgt spid="5"/>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parks">
            <a:hlinkClick r:id="" action="ppaction://media"/>
            <a:extLst>
              <a:ext uri="{FF2B5EF4-FFF2-40B4-BE49-F238E27FC236}">
                <a16:creationId xmlns:a16="http://schemas.microsoft.com/office/drawing/2014/main" id="{C9EDE026-3923-4412-9E45-AB2672AC1BC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2367768" y="104370"/>
            <a:ext cx="745646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16D1F6"/>
                </a:solidFill>
                <a:effectLst>
                  <a:outerShdw blurRad="38100" dist="38100" dir="2700000" algn="tl">
                    <a:srgbClr val="000000">
                      <a:alpha val="43137"/>
                    </a:srgbClr>
                  </a:outerShdw>
                </a:effectLst>
                <a:uLnTx/>
                <a:uFillTx/>
                <a:latin typeface="Californian FB" panose="0207040306080B030204" pitchFamily="18" charset="0"/>
                <a:ea typeface="+mn-ea"/>
                <a:cs typeface="+mn-cs"/>
              </a:rPr>
              <a:t>The Gospel Coalition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832660" y="1489925"/>
            <a:ext cx="10526677" cy="32932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Factors contributing to TGC’s formation: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400" dirty="0">
              <a:solidFill>
                <a:prstClr val="white"/>
              </a:solidFill>
              <a:effectLst>
                <a:outerShdw blurRad="38100" dist="38100" dir="2700000" algn="tl">
                  <a:srgbClr val="000000">
                    <a:alpha val="43137"/>
                  </a:srgbClr>
                </a:outerShdw>
              </a:effectLst>
              <a:latin typeface="Californian FB" panose="0207040306080B030204" pitchFamily="18" charset="0"/>
            </a:endParaRPr>
          </a:p>
          <a:p>
            <a:pPr marL="742950" marR="0" lvl="0" indent="-742950" defTabSz="914400" rtl="0" eaLnBrk="1" fontAlgn="auto" latinLnBrk="0" hangingPunct="1">
              <a:lnSpc>
                <a:spcPct val="100000"/>
              </a:lnSpc>
              <a:spcBef>
                <a:spcPts val="0"/>
              </a:spcBef>
              <a:spcAft>
                <a:spcPts val="0"/>
              </a:spcAft>
              <a:buClrTx/>
              <a:buSzTx/>
              <a:buFontTx/>
              <a:buAutoNum type="arabicPeriod"/>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Relativism (on the left)</a:t>
            </a:r>
          </a:p>
          <a:p>
            <a:pPr marL="742950" marR="0" lvl="0" indent="-742950" defTabSz="914400" rtl="0" eaLnBrk="1" fontAlgn="auto" latinLnBrk="0" hangingPunct="1">
              <a:lnSpc>
                <a:spcPct val="100000"/>
              </a:lnSpc>
              <a:spcBef>
                <a:spcPts val="0"/>
              </a:spcBef>
              <a:spcAft>
                <a:spcPts val="0"/>
              </a:spcAft>
              <a:buClrTx/>
              <a:buSzTx/>
              <a:buFontTx/>
              <a:buAutoNum type="arabicPeriod"/>
              <a:tabLst/>
              <a:defRPr/>
            </a:pPr>
            <a:r>
              <a:rPr lang="en-US" sz="6000" dirty="0">
                <a:solidFill>
                  <a:prstClr val="white"/>
                </a:solidFill>
                <a:effectLst>
                  <a:outerShdw blurRad="38100" dist="38100" dir="2700000" algn="tl">
                    <a:srgbClr val="000000">
                      <a:alpha val="43137"/>
                    </a:srgbClr>
                  </a:outerShdw>
                </a:effectLst>
                <a:latin typeface="Californian FB" panose="0207040306080B030204" pitchFamily="18" charset="0"/>
              </a:rPr>
              <a:t>Fundamentalism (on the right)</a:t>
            </a:r>
            <a:endPar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p:txBody>
      </p:sp>
    </p:spTree>
    <p:extLst>
      <p:ext uri="{BB962C8B-B14F-4D97-AF65-F5344CB8AC3E}">
        <p14:creationId xmlns:p14="http://schemas.microsoft.com/office/powerpoint/2010/main" val="30090710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8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repeatCount="indefinite" fill="hold" display="0">
                  <p:stCondLst>
                    <p:cond delay="indefinite"/>
                  </p:stCondLst>
                </p:cTn>
                <p:tgtEl>
                  <p:spTgt spid="5"/>
                </p:tgtEl>
              </p:cMediaNode>
            </p:video>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parks">
            <a:hlinkClick r:id="" action="ppaction://media"/>
            <a:extLst>
              <a:ext uri="{FF2B5EF4-FFF2-40B4-BE49-F238E27FC236}">
                <a16:creationId xmlns:a16="http://schemas.microsoft.com/office/drawing/2014/main" id="{C9EDE026-3923-4412-9E45-AB2672AC1BC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2367768" y="104370"/>
            <a:ext cx="745646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16D1F6"/>
                </a:solidFill>
                <a:effectLst>
                  <a:outerShdw blurRad="38100" dist="38100" dir="2700000" algn="tl">
                    <a:srgbClr val="000000">
                      <a:alpha val="43137"/>
                    </a:srgbClr>
                  </a:outerShdw>
                </a:effectLst>
                <a:uLnTx/>
                <a:uFillTx/>
                <a:latin typeface="Californian FB" panose="0207040306080B030204" pitchFamily="18" charset="0"/>
                <a:ea typeface="+mn-ea"/>
                <a:cs typeface="+mn-cs"/>
              </a:rPr>
              <a:t>The Gospel Coalition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586739" y="1453349"/>
            <a:ext cx="1101852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Relativism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prstClr val="white"/>
              </a:solidFill>
              <a:effectLst>
                <a:outerShdw blurRad="38100" dist="38100" dir="2700000" algn="tl">
                  <a:srgbClr val="000000">
                    <a:alpha val="43137"/>
                  </a:srgbClr>
                </a:outerShdw>
              </a:effectLst>
              <a:latin typeface="Californian FB" panose="0207040306080B030204" pitchFamily="18" charset="0"/>
            </a:endParaRPr>
          </a:p>
          <a:p>
            <a:pPr marR="0" lvl="0" algn="ctr" defTabSz="914400" rtl="0" eaLnBrk="1" fontAlgn="auto" latinLnBrk="0" hangingPunct="1">
              <a:lnSpc>
                <a:spcPct val="100000"/>
              </a:lnSpc>
              <a:spcBef>
                <a:spcPts val="0"/>
              </a:spcBef>
              <a:spcAft>
                <a:spcPts val="0"/>
              </a:spcAft>
              <a:buClrTx/>
              <a:buSzTx/>
              <a:tabLst/>
              <a:defRPr/>
            </a:pPr>
            <a:r>
              <a:rPr lang="en-US" sz="4400" dirty="0">
                <a:solidFill>
                  <a:prstClr val="white"/>
                </a:solidFill>
                <a:effectLst>
                  <a:outerShdw blurRad="38100" dist="38100" dir="2700000" algn="tl">
                    <a:srgbClr val="000000">
                      <a:alpha val="43137"/>
                    </a:srgbClr>
                  </a:outerShdw>
                </a:effectLst>
                <a:latin typeface="Californian FB" panose="0207040306080B030204" pitchFamily="18" charset="0"/>
              </a:rPr>
              <a:t>Just like the Chicago Statement on Biblical Inerrancy, TGC’s formation was, in part, a response to theological and moral relativism within some branches of evangelicalism.</a:t>
            </a:r>
            <a:endPar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ndParaRPr>
          </a:p>
        </p:txBody>
      </p:sp>
    </p:spTree>
    <p:extLst>
      <p:ext uri="{BB962C8B-B14F-4D97-AF65-F5344CB8AC3E}">
        <p14:creationId xmlns:p14="http://schemas.microsoft.com/office/powerpoint/2010/main" val="26842820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8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repeatCount="indefinite"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parks">
            <a:hlinkClick r:id="" action="ppaction://media"/>
            <a:extLst>
              <a:ext uri="{FF2B5EF4-FFF2-40B4-BE49-F238E27FC236}">
                <a16:creationId xmlns:a16="http://schemas.microsoft.com/office/drawing/2014/main" id="{C9EDE026-3923-4412-9E45-AB2672AC1BC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2367768" y="104370"/>
            <a:ext cx="745646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16D1F6"/>
                </a:solidFill>
                <a:effectLst>
                  <a:outerShdw blurRad="38100" dist="38100" dir="2700000" algn="tl">
                    <a:srgbClr val="000000">
                      <a:alpha val="43137"/>
                    </a:srgbClr>
                  </a:outerShdw>
                </a:effectLst>
                <a:uLnTx/>
                <a:uFillTx/>
                <a:latin typeface="Californian FB" panose="0207040306080B030204" pitchFamily="18" charset="0"/>
                <a:ea typeface="+mn-ea"/>
                <a:cs typeface="+mn-cs"/>
              </a:rPr>
              <a:t>The Gospel Coalition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586739" y="1316736"/>
            <a:ext cx="11018520" cy="45858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Fundamentalism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prstClr val="white"/>
              </a:solidFill>
              <a:effectLst>
                <a:outerShdw blurRad="38100" dist="38100" dir="2700000" algn="tl">
                  <a:srgbClr val="000000">
                    <a:alpha val="43137"/>
                  </a:srgbClr>
                </a:outerShdw>
              </a:effectLst>
              <a:latin typeface="Californian FB" panose="0207040306080B030204" pitchFamily="18" charset="0"/>
            </a:endParaRPr>
          </a:p>
          <a:p>
            <a:pPr marR="0" lvl="0" algn="ctr" defTabSz="914400" rtl="0" eaLnBrk="1" fontAlgn="auto" latinLnBrk="0" hangingPunct="1">
              <a:lnSpc>
                <a:spcPct val="100000"/>
              </a:lnSpc>
              <a:spcBef>
                <a:spcPts val="0"/>
              </a:spcBef>
              <a:spcAft>
                <a:spcPts val="0"/>
              </a:spcAft>
              <a:buClrTx/>
              <a:buSzTx/>
              <a:tabLst/>
              <a:defRPr/>
            </a:pPr>
            <a:r>
              <a:rPr lang="en-US" sz="4400" dirty="0">
                <a:solidFill>
                  <a:prstClr val="white"/>
                </a:solidFill>
                <a:effectLst>
                  <a:outerShdw blurRad="38100" dist="38100" dir="2700000" algn="tl">
                    <a:srgbClr val="000000">
                      <a:alpha val="43137"/>
                    </a:srgbClr>
                  </a:outerShdw>
                </a:effectLst>
                <a:latin typeface="Californian FB" panose="0207040306080B030204" pitchFamily="18" charset="0"/>
              </a:rPr>
              <a:t>By the mid-1900s, Fundamentalism had developed from its original, biblical roots into an amalgamation of dispensationalism, </a:t>
            </a:r>
            <a:r>
              <a:rPr lang="en-US" sz="4400" dirty="0" err="1">
                <a:solidFill>
                  <a:prstClr val="white"/>
                </a:solidFill>
                <a:effectLst>
                  <a:outerShdw blurRad="38100" dist="38100" dir="2700000" algn="tl">
                    <a:srgbClr val="000000">
                      <a:alpha val="43137"/>
                    </a:srgbClr>
                  </a:outerShdw>
                </a:effectLst>
                <a:latin typeface="Californian FB" panose="0207040306080B030204" pitchFamily="18" charset="0"/>
              </a:rPr>
              <a:t>separationism</a:t>
            </a:r>
            <a:r>
              <a:rPr lang="en-US" sz="4400" dirty="0">
                <a:solidFill>
                  <a:prstClr val="white"/>
                </a:solidFill>
                <a:effectLst>
                  <a:outerShdw blurRad="38100" dist="38100" dir="2700000" algn="tl">
                    <a:srgbClr val="000000">
                      <a:alpha val="43137"/>
                    </a:srgbClr>
                  </a:outerShdw>
                </a:effectLst>
                <a:latin typeface="Californian FB" panose="0207040306080B030204" pitchFamily="18" charset="0"/>
              </a:rPr>
              <a:t>, legalism, and conservative political activity.</a:t>
            </a:r>
            <a:endPar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ndParaRPr>
          </a:p>
        </p:txBody>
      </p:sp>
    </p:spTree>
    <p:extLst>
      <p:ext uri="{BB962C8B-B14F-4D97-AF65-F5344CB8AC3E}">
        <p14:creationId xmlns:p14="http://schemas.microsoft.com/office/powerpoint/2010/main" val="441807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8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repeatCount="indefinite"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parks">
            <a:hlinkClick r:id="" action="ppaction://media"/>
            <a:extLst>
              <a:ext uri="{FF2B5EF4-FFF2-40B4-BE49-F238E27FC236}">
                <a16:creationId xmlns:a16="http://schemas.microsoft.com/office/drawing/2014/main" id="{C9EDE026-3923-4412-9E45-AB2672AC1BC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2367768" y="104370"/>
            <a:ext cx="745646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16D1F6"/>
                </a:solidFill>
                <a:effectLst>
                  <a:outerShdw blurRad="38100" dist="38100" dir="2700000" algn="tl">
                    <a:srgbClr val="000000">
                      <a:alpha val="43137"/>
                    </a:srgbClr>
                  </a:outerShdw>
                </a:effectLst>
                <a:uLnTx/>
                <a:uFillTx/>
                <a:latin typeface="Californian FB" panose="0207040306080B030204" pitchFamily="18" charset="0"/>
                <a:ea typeface="+mn-ea"/>
                <a:cs typeface="+mn-cs"/>
              </a:rPr>
              <a:t>The Gospel Coalition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586739" y="1316736"/>
            <a:ext cx="11018520" cy="55707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Fundamentalism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prstClr val="white"/>
              </a:solidFill>
              <a:effectLst>
                <a:outerShdw blurRad="38100" dist="38100" dir="2700000" algn="tl">
                  <a:srgbClr val="000000">
                    <a:alpha val="43137"/>
                  </a:srgbClr>
                </a:outerShdw>
              </a:effectLst>
              <a:latin typeface="Californian FB" panose="0207040306080B030204" pitchFamily="18" charset="0"/>
            </a:endParaRPr>
          </a:p>
          <a:p>
            <a:pPr marR="0" lvl="0" algn="ctr" defTabSz="914400" rtl="0" eaLnBrk="1" fontAlgn="auto" latinLnBrk="0" hangingPunct="1">
              <a:lnSpc>
                <a:spcPct val="100000"/>
              </a:lnSpc>
              <a:spcBef>
                <a:spcPts val="0"/>
              </a:spcBef>
              <a:spcAft>
                <a:spcPts val="0"/>
              </a:spcAft>
              <a:buClrTx/>
              <a:buSzTx/>
              <a:tabLst/>
              <a:defRPr/>
            </a:pPr>
            <a:r>
              <a:rPr lang="en-US" sz="4400" noProof="0" dirty="0">
                <a:solidFill>
                  <a:prstClr val="white"/>
                </a:solidFill>
                <a:effectLst>
                  <a:outerShdw blurRad="38100" dist="38100" dir="2700000" algn="tl">
                    <a:srgbClr val="000000">
                      <a:alpha val="43137"/>
                    </a:srgbClr>
                  </a:outerShdw>
                </a:effectLst>
                <a:latin typeface="Californian FB" panose="0207040306080B030204" pitchFamily="18" charset="0"/>
              </a:rPr>
              <a:t>Over time, Fundamentalists and Evangelicals differentiated themselves based, in part, on cultural emphases, and in part on theological emphases.</a:t>
            </a:r>
          </a:p>
          <a:p>
            <a:pPr marR="0" lvl="0" algn="ctr"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ndParaRPr>
          </a:p>
          <a:p>
            <a:pPr marR="0" lvl="0" algn="ctr" defTabSz="914400" rtl="0" eaLnBrk="1" fontAlgn="auto" latinLnBrk="0" hangingPunct="1">
              <a:lnSpc>
                <a:spcPct val="100000"/>
              </a:lnSpc>
              <a:spcBef>
                <a:spcPts val="0"/>
              </a:spcBef>
              <a:spcAft>
                <a:spcPts val="0"/>
              </a:spcAft>
              <a:buClrTx/>
              <a:buSzTx/>
              <a:tabLst/>
              <a:defRPr/>
            </a:pPr>
            <a:r>
              <a:rPr lang="en-US" sz="4400" dirty="0">
                <a:solidFill>
                  <a:prstClr val="white"/>
                </a:solidFill>
                <a:effectLst>
                  <a:outerShdw blurRad="38100" dist="38100" dir="2700000" algn="tl">
                    <a:srgbClr val="000000">
                      <a:alpha val="43137"/>
                    </a:srgbClr>
                  </a:outerShdw>
                </a:effectLst>
                <a:latin typeface="Californian FB" panose="0207040306080B030204" pitchFamily="18" charset="0"/>
              </a:rPr>
              <a:t>And Fundamentalists were generally on the fringe in American Christianity.</a:t>
            </a:r>
            <a:endPar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ndParaRPr>
          </a:p>
        </p:txBody>
      </p:sp>
    </p:spTree>
    <p:extLst>
      <p:ext uri="{BB962C8B-B14F-4D97-AF65-F5344CB8AC3E}">
        <p14:creationId xmlns:p14="http://schemas.microsoft.com/office/powerpoint/2010/main" val="958420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8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repeatCount="indefinite" fill="hold" display="0">
                  <p:stCondLst>
                    <p:cond delay="indefinite"/>
                  </p:stCondLst>
                </p:cTn>
                <p:tgtEl>
                  <p:spTgt spid="5"/>
                </p:tgtEl>
              </p:cMediaNode>
            </p:video>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parks">
            <a:hlinkClick r:id="" action="ppaction://media"/>
            <a:extLst>
              <a:ext uri="{FF2B5EF4-FFF2-40B4-BE49-F238E27FC236}">
                <a16:creationId xmlns:a16="http://schemas.microsoft.com/office/drawing/2014/main" id="{C9EDE026-3923-4412-9E45-AB2672AC1BC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2367768" y="104370"/>
            <a:ext cx="745646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16D1F6"/>
                </a:solidFill>
                <a:effectLst>
                  <a:outerShdw blurRad="38100" dist="38100" dir="2700000" algn="tl">
                    <a:srgbClr val="000000">
                      <a:alpha val="43137"/>
                    </a:srgbClr>
                  </a:outerShdw>
                </a:effectLst>
                <a:uLnTx/>
                <a:uFillTx/>
                <a:latin typeface="Californian FB" panose="0207040306080B030204" pitchFamily="18" charset="0"/>
                <a:ea typeface="+mn-ea"/>
                <a:cs typeface="+mn-cs"/>
              </a:rPr>
              <a:t>The Gospel Coalition</a:t>
            </a:r>
          </a:p>
        </p:txBody>
      </p:sp>
      <p:pic>
        <p:nvPicPr>
          <p:cNvPr id="3" name="Picture 2">
            <a:extLst>
              <a:ext uri="{FF2B5EF4-FFF2-40B4-BE49-F238E27FC236}">
                <a16:creationId xmlns:a16="http://schemas.microsoft.com/office/drawing/2014/main" id="{DAE83E31-FE70-4082-B580-C97732D29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9949" y="1652426"/>
            <a:ext cx="6858000" cy="3838575"/>
          </a:xfrm>
          <a:prstGeom prst="roundRect">
            <a:avLst>
              <a:gd name="adj" fmla="val 16667"/>
            </a:avLst>
          </a:prstGeom>
          <a:ln>
            <a:noFill/>
          </a:ln>
          <a:effectLst>
            <a:outerShdw blurRad="76200" dist="38100" dir="7800000" algn="tl" rotWithShape="0">
              <a:srgbClr val="000000">
                <a:alpha val="40000"/>
              </a:srgbClr>
            </a:outerShdw>
          </a:effectLst>
          <a:scene3d>
            <a:camera prst="perspectiveHeroicExtremeLeftFacing"/>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754C7C79-181B-4D4D-90C3-819E71BA4627}"/>
              </a:ext>
            </a:extLst>
          </p:cNvPr>
          <p:cNvSpPr txBox="1"/>
          <p:nvPr/>
        </p:nvSpPr>
        <p:spPr>
          <a:xfrm>
            <a:off x="210312" y="1002447"/>
            <a:ext cx="7319302" cy="5632311"/>
          </a:xfrm>
          <a:prstGeom prst="rect">
            <a:avLst/>
          </a:prstGeom>
          <a:noFill/>
        </p:spPr>
        <p:txBody>
          <a:bodyPr wrap="square" rtlCol="0">
            <a:spAutoFit/>
          </a:bodyPr>
          <a:lstStyle/>
          <a:p>
            <a:pPr lvl="0" algn="ctr">
              <a:defRPr/>
            </a:pPr>
            <a:r>
              <a:rPr lang="en-US" sz="4000" dirty="0">
                <a:solidFill>
                  <a:prstClr val="white"/>
                </a:solidFill>
                <a:effectLst>
                  <a:outerShdw blurRad="38100" dist="38100" dir="2700000" algn="tl">
                    <a:srgbClr val="000000">
                      <a:alpha val="43137"/>
                    </a:srgbClr>
                  </a:outerShdw>
                </a:effectLst>
                <a:latin typeface="Californian FB" panose="0207040306080B030204" pitchFamily="18" charset="0"/>
              </a:rPr>
              <a:t>“…[H]e said that he was concerned that the voice of evangelicalism was often defined by the margins, by voices that were on the periphery of the gospel—very powerful voices, voices with huge churches and huge movements, but when they spoke they didn't speak from the center.”</a:t>
            </a:r>
            <a:endParaRPr lang="en-US" sz="4000" noProof="0" dirty="0">
              <a:solidFill>
                <a:prstClr val="white"/>
              </a:solidFill>
              <a:effectLst>
                <a:outerShdw blurRad="38100" dist="38100" dir="2700000" algn="tl">
                  <a:srgbClr val="000000">
                    <a:alpha val="43137"/>
                  </a:srgbClr>
                </a:outerShdw>
              </a:effectLst>
              <a:latin typeface="Californian FB" panose="0207040306080B030204" pitchFamily="18" charset="0"/>
            </a:endParaRPr>
          </a:p>
        </p:txBody>
      </p:sp>
      <p:sp>
        <p:nvSpPr>
          <p:cNvPr id="7" name="TextBox 6">
            <a:extLst>
              <a:ext uri="{FF2B5EF4-FFF2-40B4-BE49-F238E27FC236}">
                <a16:creationId xmlns:a16="http://schemas.microsoft.com/office/drawing/2014/main" id="{71CF85C3-907E-4458-AEBF-E4032F431ABF}"/>
              </a:ext>
            </a:extLst>
          </p:cNvPr>
          <p:cNvSpPr txBox="1"/>
          <p:nvPr/>
        </p:nvSpPr>
        <p:spPr>
          <a:xfrm>
            <a:off x="7483367" y="5001050"/>
            <a:ext cx="2377440" cy="707886"/>
          </a:xfrm>
          <a:prstGeom prst="rect">
            <a:avLst/>
          </a:prstGeom>
          <a:noFill/>
        </p:spPr>
        <p:txBody>
          <a:bodyPr wrap="square" rtlCol="0">
            <a:spAutoFit/>
            <a:scene3d>
              <a:camera prst="perspectiveHeroicExtremeLeftFacing"/>
              <a:lightRig rig="threePt" dir="t"/>
            </a:scene3d>
          </a:bodyPr>
          <a:lstStyle/>
          <a:p>
            <a:r>
              <a:rPr lang="en-US" sz="4000" dirty="0">
                <a:solidFill>
                  <a:schemeClr val="bg1"/>
                </a:solidFill>
                <a:latin typeface="Californian FB" panose="0207040306080B030204" pitchFamily="18" charset="0"/>
              </a:rPr>
              <a:t>John Piper</a:t>
            </a:r>
          </a:p>
        </p:txBody>
      </p:sp>
    </p:spTree>
    <p:extLst>
      <p:ext uri="{BB962C8B-B14F-4D97-AF65-F5344CB8AC3E}">
        <p14:creationId xmlns:p14="http://schemas.microsoft.com/office/powerpoint/2010/main" val="18367033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8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repeatCount="indefinite" fill="hold" display="0">
                  <p:stCondLst>
                    <p:cond delay="indefinite"/>
                  </p:stCondLst>
                </p:cTn>
                <p:tgtEl>
                  <p:spTgt spid="5"/>
                </p:tgtEl>
              </p:cMediaNode>
            </p:video>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5"/>
                                        </p:tgtEl>
                                      </p:cBhvr>
                                    </p:cmd>
                                  </p:childTnLst>
                                </p:cTn>
                              </p:par>
                            </p:childTnLst>
                          </p:cTn>
                        </p:par>
                      </p:childTnLst>
                    </p:cTn>
                  </p:par>
                </p:childTnLst>
              </p:cTn>
              <p:nextCondLst>
                <p:cond evt="onClick" delay="0">
                  <p:tgtEl>
                    <p:spTgt spid="5"/>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parks">
            <a:hlinkClick r:id="" action="ppaction://media"/>
            <a:extLst>
              <a:ext uri="{FF2B5EF4-FFF2-40B4-BE49-F238E27FC236}">
                <a16:creationId xmlns:a16="http://schemas.microsoft.com/office/drawing/2014/main" id="{C9EDE026-3923-4412-9E45-AB2672AC1BC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2367768" y="104370"/>
            <a:ext cx="745646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16D1F6"/>
                </a:solidFill>
                <a:effectLst>
                  <a:outerShdw blurRad="38100" dist="38100" dir="2700000" algn="tl">
                    <a:srgbClr val="000000">
                      <a:alpha val="43137"/>
                    </a:srgbClr>
                  </a:outerShdw>
                </a:effectLst>
                <a:uLnTx/>
                <a:uFillTx/>
                <a:latin typeface="Californian FB" panose="0207040306080B030204" pitchFamily="18" charset="0"/>
                <a:ea typeface="+mn-ea"/>
                <a:cs typeface="+mn-cs"/>
              </a:rPr>
              <a:t>The Gospel Coalition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586739" y="2212848"/>
            <a:ext cx="1101852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So TGC</a:t>
            </a:r>
            <a:r>
              <a:rPr kumimoji="0" lang="en-US" sz="44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 was formed to resist influences both from the theological left and from the theological right.</a:t>
            </a:r>
            <a:endPar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p:txBody>
      </p:sp>
    </p:spTree>
    <p:extLst>
      <p:ext uri="{BB962C8B-B14F-4D97-AF65-F5344CB8AC3E}">
        <p14:creationId xmlns:p14="http://schemas.microsoft.com/office/powerpoint/2010/main" val="9656250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8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parks">
            <a:hlinkClick r:id="" action="ppaction://media"/>
            <a:extLst>
              <a:ext uri="{FF2B5EF4-FFF2-40B4-BE49-F238E27FC236}">
                <a16:creationId xmlns:a16="http://schemas.microsoft.com/office/drawing/2014/main" id="{C9EDE026-3923-4412-9E45-AB2672AC1BC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2367768" y="104370"/>
            <a:ext cx="745646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16D1F6"/>
                </a:solidFill>
                <a:effectLst>
                  <a:outerShdw blurRad="38100" dist="38100" dir="2700000" algn="tl">
                    <a:srgbClr val="000000">
                      <a:alpha val="43137"/>
                    </a:srgbClr>
                  </a:outerShdw>
                </a:effectLst>
                <a:uLnTx/>
                <a:uFillTx/>
                <a:latin typeface="Californian FB" panose="0207040306080B030204" pitchFamily="18" charset="0"/>
                <a:ea typeface="+mn-ea"/>
                <a:cs typeface="+mn-cs"/>
              </a:rPr>
              <a:t>The Gospel Coalition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586739" y="1316736"/>
            <a:ext cx="1101852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The Seeds of the Coalition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prstClr val="white"/>
              </a:solidFill>
              <a:effectLst>
                <a:outerShdw blurRad="38100" dist="38100" dir="2700000" algn="tl">
                  <a:srgbClr val="000000">
                    <a:alpha val="43137"/>
                  </a:srgbClr>
                </a:outerShdw>
              </a:effectLst>
              <a:latin typeface="Californian FB" panose="0207040306080B030204" pitchFamily="18" charset="0"/>
            </a:endParaRPr>
          </a:p>
          <a:p>
            <a:pPr marR="0" lvl="0" algn="ctr" defTabSz="914400" rtl="0" eaLnBrk="1" fontAlgn="auto" latinLnBrk="0" hangingPunct="1">
              <a:lnSpc>
                <a:spcPct val="100000"/>
              </a:lnSpc>
              <a:spcBef>
                <a:spcPts val="0"/>
              </a:spcBef>
              <a:spcAft>
                <a:spcPts val="0"/>
              </a:spcAft>
              <a:buClrTx/>
              <a:buSzTx/>
              <a:tabLst/>
              <a:defRPr/>
            </a:pPr>
            <a:r>
              <a:rPr lang="en-US" sz="4400" noProof="0" dirty="0">
                <a:solidFill>
                  <a:prstClr val="white"/>
                </a:solidFill>
                <a:effectLst>
                  <a:outerShdw blurRad="38100" dist="38100" dir="2700000" algn="tl">
                    <a:srgbClr val="000000">
                      <a:alpha val="43137"/>
                    </a:srgbClr>
                  </a:outerShdw>
                </a:effectLst>
                <a:latin typeface="Californian FB" panose="0207040306080B030204" pitchFamily="18" charset="0"/>
              </a:rPr>
              <a:t>In 2002, D. A. Carson and Tim Keller started talking about the need for a new movement in American Evangelicalism, to return the focus to the gospel itself, rather than its implications.</a:t>
            </a:r>
          </a:p>
        </p:txBody>
      </p:sp>
      <p:pic>
        <p:nvPicPr>
          <p:cNvPr id="3" name="Picture 2">
            <a:extLst>
              <a:ext uri="{FF2B5EF4-FFF2-40B4-BE49-F238E27FC236}">
                <a16:creationId xmlns:a16="http://schemas.microsoft.com/office/drawing/2014/main" id="{43B1F9B3-9377-4057-B7B6-837B4FBD4C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071" y="2061990"/>
            <a:ext cx="5138928" cy="3854196"/>
          </a:xfrm>
          <a:prstGeom prst="roundRect">
            <a:avLst>
              <a:gd name="adj" fmla="val 16667"/>
            </a:avLst>
          </a:prstGeom>
          <a:ln>
            <a:noFill/>
          </a:ln>
          <a:effectLst>
            <a:outerShdw blurRad="76200" dist="38100" dir="7800000" algn="tl" rotWithShape="0">
              <a:srgbClr val="000000">
                <a:alpha val="40000"/>
              </a:srgbClr>
            </a:outerShdw>
          </a:effectLst>
          <a:scene3d>
            <a:camera prst="perspectiveRigh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499775EA-0C35-4F70-885E-753D39288F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6875" y="2061990"/>
            <a:ext cx="5138928" cy="3854196"/>
          </a:xfrm>
          <a:prstGeom prst="roundRect">
            <a:avLst>
              <a:gd name="adj" fmla="val 16667"/>
            </a:avLst>
          </a:prstGeom>
          <a:ln>
            <a:noFill/>
          </a:ln>
          <a:effectLst>
            <a:outerShdw blurRad="76200" dist="38100" dir="7800000" algn="tl" rotWithShape="0">
              <a:srgbClr val="000000">
                <a:alpha val="40000"/>
              </a:srgbClr>
            </a:outerShdw>
          </a:effectLst>
          <a:scene3d>
            <a:camera prst="perspectiveLef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59B72331-A7C8-4EB6-A2BC-EAF4BC488F0E}"/>
              </a:ext>
            </a:extLst>
          </p:cNvPr>
          <p:cNvSpPr txBox="1"/>
          <p:nvPr/>
        </p:nvSpPr>
        <p:spPr>
          <a:xfrm>
            <a:off x="2122931" y="5836608"/>
            <a:ext cx="2807208" cy="707886"/>
          </a:xfrm>
          <a:prstGeom prst="rect">
            <a:avLst/>
          </a:prstGeom>
          <a:noFill/>
        </p:spPr>
        <p:txBody>
          <a:bodyPr wrap="square" rtlCol="0">
            <a:spAutoFit/>
            <a:scene3d>
              <a:camera prst="perspectiveRight"/>
              <a:lightRig rig="threePt" dir="t"/>
            </a:scene3d>
          </a:bodyPr>
          <a:lstStyle/>
          <a:p>
            <a:r>
              <a:rPr lang="en-US" sz="4000" dirty="0">
                <a:solidFill>
                  <a:schemeClr val="bg1"/>
                </a:solidFill>
                <a:effectLst>
                  <a:outerShdw blurRad="38100" dist="38100" dir="2700000" algn="tl">
                    <a:srgbClr val="000000">
                      <a:alpha val="43137"/>
                    </a:srgbClr>
                  </a:outerShdw>
                </a:effectLst>
                <a:latin typeface="Californian FB" panose="0207040306080B030204" pitchFamily="18" charset="0"/>
              </a:rPr>
              <a:t>D. A. Carson</a:t>
            </a:r>
          </a:p>
        </p:txBody>
      </p:sp>
      <p:sp>
        <p:nvSpPr>
          <p:cNvPr id="10" name="TextBox 9">
            <a:extLst>
              <a:ext uri="{FF2B5EF4-FFF2-40B4-BE49-F238E27FC236}">
                <a16:creationId xmlns:a16="http://schemas.microsoft.com/office/drawing/2014/main" id="{5DBEF72D-7443-4921-8673-E96F0A3671A6}"/>
              </a:ext>
            </a:extLst>
          </p:cNvPr>
          <p:cNvSpPr txBox="1"/>
          <p:nvPr/>
        </p:nvSpPr>
        <p:spPr>
          <a:xfrm>
            <a:off x="7607807" y="5831628"/>
            <a:ext cx="2417064" cy="707886"/>
          </a:xfrm>
          <a:prstGeom prst="rect">
            <a:avLst/>
          </a:prstGeom>
          <a:noFill/>
        </p:spPr>
        <p:txBody>
          <a:bodyPr wrap="square" rtlCol="0">
            <a:spAutoFit/>
            <a:scene3d>
              <a:camera prst="perspectiveLeft"/>
              <a:lightRig rig="threePt" dir="t"/>
            </a:scene3d>
          </a:bodyPr>
          <a:lstStyle/>
          <a:p>
            <a:r>
              <a:rPr lang="en-US" sz="4000" dirty="0">
                <a:solidFill>
                  <a:schemeClr val="bg1"/>
                </a:solidFill>
                <a:effectLst>
                  <a:outerShdw blurRad="38100" dist="38100" dir="2700000" algn="tl">
                    <a:srgbClr val="000000">
                      <a:alpha val="43137"/>
                    </a:srgbClr>
                  </a:outerShdw>
                </a:effectLst>
                <a:latin typeface="Californian FB" panose="0207040306080B030204" pitchFamily="18" charset="0"/>
              </a:rPr>
              <a:t>Tim Keller</a:t>
            </a:r>
          </a:p>
        </p:txBody>
      </p:sp>
    </p:spTree>
    <p:extLst>
      <p:ext uri="{BB962C8B-B14F-4D97-AF65-F5344CB8AC3E}">
        <p14:creationId xmlns:p14="http://schemas.microsoft.com/office/powerpoint/2010/main" val="1631560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8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6">
                                            <p:txEl>
                                              <p:pRg st="2" end="2"/>
                                            </p:txEl>
                                          </p:spTgt>
                                        </p:tgtEl>
                                      </p:cBhvr>
                                    </p:animEffect>
                                    <p:set>
                                      <p:cBhvr>
                                        <p:cTn id="21" dur="1" fill="hold">
                                          <p:stCondLst>
                                            <p:cond delay="499"/>
                                          </p:stCondLst>
                                        </p:cTn>
                                        <p:tgtEl>
                                          <p:spTgt spid="6">
                                            <p:txEl>
                                              <p:pRg st="2" end="2"/>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6" repeatCount="indefinite" fill="hold" display="0">
                  <p:stCondLst>
                    <p:cond delay="indefinite"/>
                  </p:stCondLst>
                </p:cTn>
                <p:tgtEl>
                  <p:spTgt spid="5"/>
                </p:tgtEl>
              </p:cMediaNode>
            </p:video>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5"/>
                                        </p:tgtEl>
                                      </p:cBhvr>
                                    </p:cmd>
                                  </p:childTnLst>
                                </p:cTn>
                              </p:par>
                            </p:childTnLst>
                          </p:cTn>
                        </p:par>
                      </p:childTnLst>
                    </p:cTn>
                  </p:par>
                </p:childTnLst>
              </p:cTn>
              <p:nextCondLst>
                <p:cond evt="onClick" delay="0">
                  <p:tgtEl>
                    <p:spTgt spid="5"/>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521</Words>
  <Application>Microsoft Office PowerPoint</Application>
  <PresentationFormat>Widescreen</PresentationFormat>
  <Paragraphs>71</Paragraphs>
  <Slides>15</Slides>
  <Notes>0</Notes>
  <HiddenSlides>0</HiddenSlides>
  <MMClips>15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Californian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Shanks</dc:creator>
  <cp:lastModifiedBy>Andrew Shanks</cp:lastModifiedBy>
  <cp:revision>16</cp:revision>
  <dcterms:created xsi:type="dcterms:W3CDTF">2018-08-08T14:11:40Z</dcterms:created>
  <dcterms:modified xsi:type="dcterms:W3CDTF">2018-09-25T21:36:25Z</dcterms:modified>
</cp:coreProperties>
</file>