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1" r:id="rId4"/>
    <p:sldId id="278" r:id="rId5"/>
    <p:sldId id="308" r:id="rId6"/>
    <p:sldId id="282" r:id="rId7"/>
    <p:sldId id="283" r:id="rId8"/>
    <p:sldId id="284" r:id="rId9"/>
    <p:sldId id="285" r:id="rId10"/>
    <p:sldId id="286" r:id="rId11"/>
    <p:sldId id="300" r:id="rId12"/>
    <p:sldId id="301" r:id="rId13"/>
    <p:sldId id="279" r:id="rId14"/>
    <p:sldId id="302" r:id="rId15"/>
    <p:sldId id="303" r:id="rId16"/>
    <p:sldId id="304" r:id="rId17"/>
    <p:sldId id="305" r:id="rId18"/>
    <p:sldId id="306" r:id="rId19"/>
    <p:sldId id="307" r:id="rId20"/>
    <p:sldId id="296" r:id="rId21"/>
    <p:sldId id="309" r:id="rId22"/>
    <p:sldId id="295" r:id="rId23"/>
    <p:sldId id="272" r:id="rId24"/>
    <p:sldId id="273" r:id="rId25"/>
    <p:sldId id="298" r:id="rId26"/>
    <p:sldId id="299" r:id="rId27"/>
    <p:sldId id="274" r:id="rId28"/>
    <p:sldId id="275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56" autoAdjust="0"/>
    <p:restoredTop sz="94660"/>
  </p:normalViewPr>
  <p:slideViewPr>
    <p:cSldViewPr>
      <p:cViewPr varScale="1">
        <p:scale>
          <a:sx n="75" d="100"/>
          <a:sy n="75" d="100"/>
        </p:scale>
        <p:origin x="82" y="2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180D-1959-4F5B-9A02-AEB22F87DB7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D476-B674-4294-BA11-6BC93BEF5F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180D-1959-4F5B-9A02-AEB22F87DB7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D476-B674-4294-BA11-6BC93BEF5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180D-1959-4F5B-9A02-AEB22F87DB7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D476-B674-4294-BA11-6BC93BEF5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7259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2080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572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8316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4018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6507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3411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0982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180D-1959-4F5B-9A02-AEB22F87DB7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D476-B674-4294-BA11-6BC93BEF5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49596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84562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99298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27486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69794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14066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8759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28720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8574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180D-1959-4F5B-9A02-AEB22F87DB7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D476-B674-4294-BA11-6BC93BEF5F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180D-1959-4F5B-9A02-AEB22F87DB7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D476-B674-4294-BA11-6BC93BEF5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180D-1959-4F5B-9A02-AEB22F87DB7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D476-B674-4294-BA11-6BC93BEF5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180D-1959-4F5B-9A02-AEB22F87DB7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D476-B674-4294-BA11-6BC93BEF5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180D-1959-4F5B-9A02-AEB22F87DB7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D476-B674-4294-BA11-6BC93BEF5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180D-1959-4F5B-9A02-AEB22F87DB7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D476-B674-4294-BA11-6BC93BEF5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180D-1959-4F5B-9A02-AEB22F87DB7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DB3D476-B674-4294-BA11-6BC93BEF5F8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6C180D-1959-4F5B-9A02-AEB22F87DB7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B3D476-B674-4294-BA11-6BC93BEF5F8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3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wipe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D Video Background VBHD0296, Background Images, Background Loops, Background Motion">
            <a:hlinkClick r:id="" action="ppaction://media"/>
            <a:extLst>
              <a:ext uri="{FF2B5EF4-FFF2-40B4-BE49-F238E27FC236}">
                <a16:creationId xmlns:a16="http://schemas.microsoft.com/office/drawing/2014/main" id="{F08FF440-978F-4A1F-816F-07C8F43049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12192000" cy="1828800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Californian FB" panose="0207040306080B030204" pitchFamily="18" charset="0"/>
              </a:rPr>
              <a:t>The Creeds of the Church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95600"/>
            <a:ext cx="10668000" cy="17526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Session 3—The Theology of the Nicene Creed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794140"/>
            </a:gs>
            <a:gs pos="0">
              <a:scrgbClr r="0" g="0" b="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681CE84-3D60-4D41-BE9A-D87B76442633}"/>
              </a:ext>
            </a:extLst>
          </p:cNvPr>
          <p:cNvSpPr/>
          <p:nvPr/>
        </p:nvSpPr>
        <p:spPr>
          <a:xfrm>
            <a:off x="2590797" y="380999"/>
            <a:ext cx="7010400" cy="6096000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3A712-957B-4B27-A50B-194CC3306513}"/>
              </a:ext>
            </a:extLst>
          </p:cNvPr>
          <p:cNvSpPr txBox="1"/>
          <p:nvPr/>
        </p:nvSpPr>
        <p:spPr>
          <a:xfrm>
            <a:off x="4076699" y="393489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2C4D76-56C8-4950-9212-8E08E4D7CA34}"/>
              </a:ext>
            </a:extLst>
          </p:cNvPr>
          <p:cNvSpPr/>
          <p:nvPr/>
        </p:nvSpPr>
        <p:spPr>
          <a:xfrm>
            <a:off x="3614737" y="1212780"/>
            <a:ext cx="4962525" cy="4432443"/>
          </a:xfrm>
          <a:prstGeom prst="ellipse">
            <a:avLst/>
          </a:prstGeom>
          <a:solidFill>
            <a:srgbClr val="00B0F0">
              <a:alpha val="7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412BE-7031-4B48-BFD9-EE5CE7478291}"/>
              </a:ext>
            </a:extLst>
          </p:cNvPr>
          <p:cNvSpPr txBox="1"/>
          <p:nvPr/>
        </p:nvSpPr>
        <p:spPr>
          <a:xfrm>
            <a:off x="5188105" y="1295828"/>
            <a:ext cx="181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374049-B6A1-4C85-A0F4-CAD7793E219E}"/>
              </a:ext>
            </a:extLst>
          </p:cNvPr>
          <p:cNvSpPr/>
          <p:nvPr/>
        </p:nvSpPr>
        <p:spPr>
          <a:xfrm>
            <a:off x="4692519" y="2073237"/>
            <a:ext cx="2806959" cy="2711522"/>
          </a:xfrm>
          <a:prstGeom prst="ellipse">
            <a:avLst/>
          </a:prstGeom>
          <a:solidFill>
            <a:srgbClr val="0070C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91494-A090-49EF-AF29-1782CB5DA0FF}"/>
              </a:ext>
            </a:extLst>
          </p:cNvPr>
          <p:cNvSpPr txBox="1"/>
          <p:nvPr/>
        </p:nvSpPr>
        <p:spPr>
          <a:xfrm>
            <a:off x="5253138" y="2161953"/>
            <a:ext cx="198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DC4DA1-1E45-4567-98C2-4FF2F52CAEB7}"/>
              </a:ext>
            </a:extLst>
          </p:cNvPr>
          <p:cNvSpPr/>
          <p:nvPr/>
        </p:nvSpPr>
        <p:spPr>
          <a:xfrm>
            <a:off x="5562595" y="2906947"/>
            <a:ext cx="1066803" cy="1053959"/>
          </a:xfrm>
          <a:prstGeom prst="ellipse">
            <a:avLst/>
          </a:prstGeom>
          <a:gradFill flip="none" rotWithShape="1">
            <a:gsLst>
              <a:gs pos="44000">
                <a:srgbClr val="002060"/>
              </a:gs>
              <a:gs pos="0">
                <a:scrgbClr r="0" g="0" b="0"/>
              </a:gs>
              <a:gs pos="100000">
                <a:schemeClr val="accent1">
                  <a:lumMod val="45000"/>
                  <a:lumOff val="55000"/>
                </a:schemeClr>
              </a:gs>
              <a:gs pos="81184">
                <a:srgbClr val="0070C0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rgbClr val="0070C0">
                  <a:lumMod val="95000"/>
                  <a:alpha val="4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70FE4E-82CE-4237-B188-A2A7A5148552}"/>
              </a:ext>
            </a:extLst>
          </p:cNvPr>
          <p:cNvSpPr txBox="1"/>
          <p:nvPr/>
        </p:nvSpPr>
        <p:spPr>
          <a:xfrm>
            <a:off x="5149725" y="3136613"/>
            <a:ext cx="208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The Gospel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20449-8D9A-4A59-A00A-9C6CE9529275}"/>
              </a:ext>
            </a:extLst>
          </p:cNvPr>
          <p:cNvSpPr txBox="1"/>
          <p:nvPr/>
        </p:nvSpPr>
        <p:spPr>
          <a:xfrm>
            <a:off x="1824135" y="3155122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Central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80C97-D5FE-4B47-89E5-E1ADF1AD61C1}"/>
              </a:ext>
            </a:extLst>
          </p:cNvPr>
          <p:cNvSpPr txBox="1"/>
          <p:nvPr/>
        </p:nvSpPr>
        <p:spPr>
          <a:xfrm>
            <a:off x="1809657" y="393489"/>
            <a:ext cx="168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Tertiary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5E543-2AF3-49A6-9843-2FED80346928}"/>
              </a:ext>
            </a:extLst>
          </p:cNvPr>
          <p:cNvSpPr txBox="1"/>
          <p:nvPr/>
        </p:nvSpPr>
        <p:spPr>
          <a:xfrm>
            <a:off x="1809657" y="1299331"/>
            <a:ext cx="190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Secondary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B421A9-33F7-4006-9376-3D5ACC709670}"/>
              </a:ext>
            </a:extLst>
          </p:cNvPr>
          <p:cNvSpPr txBox="1"/>
          <p:nvPr/>
        </p:nvSpPr>
        <p:spPr>
          <a:xfrm>
            <a:off x="1824135" y="2170908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Primary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E1186CE2-B48B-4B29-B88F-AB9131569544}"/>
              </a:ext>
            </a:extLst>
          </p:cNvPr>
          <p:cNvSpPr/>
          <p:nvPr/>
        </p:nvSpPr>
        <p:spPr>
          <a:xfrm rot="19757299">
            <a:off x="6151597" y="2261753"/>
            <a:ext cx="2825819" cy="685342"/>
          </a:xfrm>
          <a:prstGeom prst="leftArrow">
            <a:avLst>
              <a:gd name="adj1" fmla="val 36687"/>
              <a:gd name="adj2" fmla="val 50000"/>
            </a:avLst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915E1-3452-4B1E-845A-B4A36F822CED}"/>
              </a:ext>
            </a:extLst>
          </p:cNvPr>
          <p:cNvSpPr txBox="1"/>
          <p:nvPr/>
        </p:nvSpPr>
        <p:spPr>
          <a:xfrm>
            <a:off x="680530" y="5184198"/>
            <a:ext cx="11027664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Californian FB" panose="0207040306080B030204" pitchFamily="18" charset="0"/>
              </a:rPr>
              <a:t>Lack of belief in the resurrection of Jesus Christ from the dead</a:t>
            </a:r>
          </a:p>
        </p:txBody>
      </p:sp>
    </p:spTree>
    <p:extLst>
      <p:ext uri="{BB962C8B-B14F-4D97-AF65-F5344CB8AC3E}">
        <p14:creationId xmlns:p14="http://schemas.microsoft.com/office/powerpoint/2010/main" val="1508284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794140"/>
            </a:gs>
            <a:gs pos="0">
              <a:scrgbClr r="0" g="0" b="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681CE84-3D60-4D41-BE9A-D87B76442633}"/>
              </a:ext>
            </a:extLst>
          </p:cNvPr>
          <p:cNvSpPr/>
          <p:nvPr/>
        </p:nvSpPr>
        <p:spPr>
          <a:xfrm>
            <a:off x="2590797" y="380999"/>
            <a:ext cx="7010400" cy="6096000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3A712-957B-4B27-A50B-194CC3306513}"/>
              </a:ext>
            </a:extLst>
          </p:cNvPr>
          <p:cNvSpPr txBox="1"/>
          <p:nvPr/>
        </p:nvSpPr>
        <p:spPr>
          <a:xfrm>
            <a:off x="4076699" y="393489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2C4D76-56C8-4950-9212-8E08E4D7CA34}"/>
              </a:ext>
            </a:extLst>
          </p:cNvPr>
          <p:cNvSpPr/>
          <p:nvPr/>
        </p:nvSpPr>
        <p:spPr>
          <a:xfrm>
            <a:off x="3614737" y="1212780"/>
            <a:ext cx="4962525" cy="4432443"/>
          </a:xfrm>
          <a:prstGeom prst="ellipse">
            <a:avLst/>
          </a:prstGeom>
          <a:solidFill>
            <a:srgbClr val="00B0F0">
              <a:alpha val="7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412BE-7031-4B48-BFD9-EE5CE7478291}"/>
              </a:ext>
            </a:extLst>
          </p:cNvPr>
          <p:cNvSpPr txBox="1"/>
          <p:nvPr/>
        </p:nvSpPr>
        <p:spPr>
          <a:xfrm>
            <a:off x="5188105" y="1295828"/>
            <a:ext cx="181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374049-B6A1-4C85-A0F4-CAD7793E219E}"/>
              </a:ext>
            </a:extLst>
          </p:cNvPr>
          <p:cNvSpPr/>
          <p:nvPr/>
        </p:nvSpPr>
        <p:spPr>
          <a:xfrm>
            <a:off x="4692519" y="2073237"/>
            <a:ext cx="2806959" cy="2711522"/>
          </a:xfrm>
          <a:prstGeom prst="ellipse">
            <a:avLst/>
          </a:prstGeom>
          <a:solidFill>
            <a:srgbClr val="0070C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91494-A090-49EF-AF29-1782CB5DA0FF}"/>
              </a:ext>
            </a:extLst>
          </p:cNvPr>
          <p:cNvSpPr txBox="1"/>
          <p:nvPr/>
        </p:nvSpPr>
        <p:spPr>
          <a:xfrm>
            <a:off x="5253138" y="2161953"/>
            <a:ext cx="198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DC4DA1-1E45-4567-98C2-4FF2F52CAEB7}"/>
              </a:ext>
            </a:extLst>
          </p:cNvPr>
          <p:cNvSpPr/>
          <p:nvPr/>
        </p:nvSpPr>
        <p:spPr>
          <a:xfrm>
            <a:off x="5562595" y="2906947"/>
            <a:ext cx="1066803" cy="1053959"/>
          </a:xfrm>
          <a:prstGeom prst="ellipse">
            <a:avLst/>
          </a:prstGeom>
          <a:gradFill flip="none" rotWithShape="1">
            <a:gsLst>
              <a:gs pos="44000">
                <a:srgbClr val="002060"/>
              </a:gs>
              <a:gs pos="0">
                <a:scrgbClr r="0" g="0" b="0"/>
              </a:gs>
              <a:gs pos="100000">
                <a:schemeClr val="accent1">
                  <a:lumMod val="45000"/>
                  <a:lumOff val="55000"/>
                </a:schemeClr>
              </a:gs>
              <a:gs pos="81184">
                <a:srgbClr val="0070C0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rgbClr val="0070C0">
                  <a:lumMod val="95000"/>
                  <a:alpha val="4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70FE4E-82CE-4237-B188-A2A7A5148552}"/>
              </a:ext>
            </a:extLst>
          </p:cNvPr>
          <p:cNvSpPr txBox="1"/>
          <p:nvPr/>
        </p:nvSpPr>
        <p:spPr>
          <a:xfrm>
            <a:off x="5149725" y="3136613"/>
            <a:ext cx="208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The Gospel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20449-8D9A-4A59-A00A-9C6CE9529275}"/>
              </a:ext>
            </a:extLst>
          </p:cNvPr>
          <p:cNvSpPr txBox="1"/>
          <p:nvPr/>
        </p:nvSpPr>
        <p:spPr>
          <a:xfrm>
            <a:off x="1824135" y="3155122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Central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80C97-D5FE-4B47-89E5-E1ADF1AD61C1}"/>
              </a:ext>
            </a:extLst>
          </p:cNvPr>
          <p:cNvSpPr txBox="1"/>
          <p:nvPr/>
        </p:nvSpPr>
        <p:spPr>
          <a:xfrm>
            <a:off x="1809657" y="393489"/>
            <a:ext cx="168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Tertiary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5E543-2AF3-49A6-9843-2FED80346928}"/>
              </a:ext>
            </a:extLst>
          </p:cNvPr>
          <p:cNvSpPr txBox="1"/>
          <p:nvPr/>
        </p:nvSpPr>
        <p:spPr>
          <a:xfrm>
            <a:off x="1809657" y="1299331"/>
            <a:ext cx="190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Secondary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B421A9-33F7-4006-9376-3D5ACC709670}"/>
              </a:ext>
            </a:extLst>
          </p:cNvPr>
          <p:cNvSpPr txBox="1"/>
          <p:nvPr/>
        </p:nvSpPr>
        <p:spPr>
          <a:xfrm>
            <a:off x="1824135" y="2170908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Primary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42233D67-8EF6-4ABF-B9F0-8955D50CF9CB}"/>
              </a:ext>
            </a:extLst>
          </p:cNvPr>
          <p:cNvSpPr/>
          <p:nvPr/>
        </p:nvSpPr>
        <p:spPr>
          <a:xfrm rot="19757299">
            <a:off x="6798532" y="1844436"/>
            <a:ext cx="2825819" cy="685342"/>
          </a:xfrm>
          <a:prstGeom prst="leftArrow">
            <a:avLst>
              <a:gd name="adj1" fmla="val 36687"/>
              <a:gd name="adj2" fmla="val 50000"/>
            </a:avLst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AC73DD-CA88-4580-B2DF-E60FE7C3FF06}"/>
              </a:ext>
            </a:extLst>
          </p:cNvPr>
          <p:cNvSpPr txBox="1"/>
          <p:nvPr/>
        </p:nvSpPr>
        <p:spPr>
          <a:xfrm>
            <a:off x="680530" y="5184198"/>
            <a:ext cx="11027664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lifornian FB" panose="0207040306080B030204" pitchFamily="18" charset="0"/>
              </a:rPr>
              <a:t>Belief that the Trinity represents different expressions of God’s being</a:t>
            </a:r>
          </a:p>
        </p:txBody>
      </p:sp>
    </p:spTree>
    <p:extLst>
      <p:ext uri="{BB962C8B-B14F-4D97-AF65-F5344CB8AC3E}">
        <p14:creationId xmlns:p14="http://schemas.microsoft.com/office/powerpoint/2010/main" val="1523613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794140"/>
            </a:gs>
            <a:gs pos="0">
              <a:scrgbClr r="0" g="0" b="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681CE84-3D60-4D41-BE9A-D87B76442633}"/>
              </a:ext>
            </a:extLst>
          </p:cNvPr>
          <p:cNvSpPr/>
          <p:nvPr/>
        </p:nvSpPr>
        <p:spPr>
          <a:xfrm>
            <a:off x="2590797" y="380999"/>
            <a:ext cx="7010400" cy="6096000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3A712-957B-4B27-A50B-194CC3306513}"/>
              </a:ext>
            </a:extLst>
          </p:cNvPr>
          <p:cNvSpPr txBox="1"/>
          <p:nvPr/>
        </p:nvSpPr>
        <p:spPr>
          <a:xfrm>
            <a:off x="4076699" y="393489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2C4D76-56C8-4950-9212-8E08E4D7CA34}"/>
              </a:ext>
            </a:extLst>
          </p:cNvPr>
          <p:cNvSpPr/>
          <p:nvPr/>
        </p:nvSpPr>
        <p:spPr>
          <a:xfrm>
            <a:off x="3614737" y="1212780"/>
            <a:ext cx="4962525" cy="4432443"/>
          </a:xfrm>
          <a:prstGeom prst="ellipse">
            <a:avLst/>
          </a:prstGeom>
          <a:solidFill>
            <a:srgbClr val="00B0F0">
              <a:alpha val="7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412BE-7031-4B48-BFD9-EE5CE7478291}"/>
              </a:ext>
            </a:extLst>
          </p:cNvPr>
          <p:cNvSpPr txBox="1"/>
          <p:nvPr/>
        </p:nvSpPr>
        <p:spPr>
          <a:xfrm>
            <a:off x="5188105" y="1295828"/>
            <a:ext cx="181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374049-B6A1-4C85-A0F4-CAD7793E219E}"/>
              </a:ext>
            </a:extLst>
          </p:cNvPr>
          <p:cNvSpPr/>
          <p:nvPr/>
        </p:nvSpPr>
        <p:spPr>
          <a:xfrm>
            <a:off x="4692519" y="2073237"/>
            <a:ext cx="2806959" cy="2711522"/>
          </a:xfrm>
          <a:prstGeom prst="ellipse">
            <a:avLst/>
          </a:prstGeom>
          <a:solidFill>
            <a:srgbClr val="0070C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91494-A090-49EF-AF29-1782CB5DA0FF}"/>
              </a:ext>
            </a:extLst>
          </p:cNvPr>
          <p:cNvSpPr txBox="1"/>
          <p:nvPr/>
        </p:nvSpPr>
        <p:spPr>
          <a:xfrm>
            <a:off x="5253138" y="2161953"/>
            <a:ext cx="198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DC4DA1-1E45-4567-98C2-4FF2F52CAEB7}"/>
              </a:ext>
            </a:extLst>
          </p:cNvPr>
          <p:cNvSpPr/>
          <p:nvPr/>
        </p:nvSpPr>
        <p:spPr>
          <a:xfrm>
            <a:off x="5562595" y="2906947"/>
            <a:ext cx="1066803" cy="1053959"/>
          </a:xfrm>
          <a:prstGeom prst="ellipse">
            <a:avLst/>
          </a:prstGeom>
          <a:gradFill flip="none" rotWithShape="1">
            <a:gsLst>
              <a:gs pos="44000">
                <a:srgbClr val="002060"/>
              </a:gs>
              <a:gs pos="0">
                <a:scrgbClr r="0" g="0" b="0"/>
              </a:gs>
              <a:gs pos="100000">
                <a:schemeClr val="accent1">
                  <a:lumMod val="45000"/>
                  <a:lumOff val="55000"/>
                </a:schemeClr>
              </a:gs>
              <a:gs pos="81184">
                <a:srgbClr val="0070C0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rgbClr val="0070C0">
                  <a:lumMod val="95000"/>
                  <a:alpha val="4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70FE4E-82CE-4237-B188-A2A7A5148552}"/>
              </a:ext>
            </a:extLst>
          </p:cNvPr>
          <p:cNvSpPr txBox="1"/>
          <p:nvPr/>
        </p:nvSpPr>
        <p:spPr>
          <a:xfrm>
            <a:off x="5149725" y="3136613"/>
            <a:ext cx="208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The Gospel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20449-8D9A-4A59-A00A-9C6CE9529275}"/>
              </a:ext>
            </a:extLst>
          </p:cNvPr>
          <p:cNvSpPr txBox="1"/>
          <p:nvPr/>
        </p:nvSpPr>
        <p:spPr>
          <a:xfrm>
            <a:off x="1824135" y="3155122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Central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80C97-D5FE-4B47-89E5-E1ADF1AD61C1}"/>
              </a:ext>
            </a:extLst>
          </p:cNvPr>
          <p:cNvSpPr txBox="1"/>
          <p:nvPr/>
        </p:nvSpPr>
        <p:spPr>
          <a:xfrm>
            <a:off x="1809657" y="393489"/>
            <a:ext cx="168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Tertiary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5E543-2AF3-49A6-9843-2FED80346928}"/>
              </a:ext>
            </a:extLst>
          </p:cNvPr>
          <p:cNvSpPr txBox="1"/>
          <p:nvPr/>
        </p:nvSpPr>
        <p:spPr>
          <a:xfrm>
            <a:off x="1809657" y="1299331"/>
            <a:ext cx="190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Secondary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B421A9-33F7-4006-9376-3D5ACC709670}"/>
              </a:ext>
            </a:extLst>
          </p:cNvPr>
          <p:cNvSpPr txBox="1"/>
          <p:nvPr/>
        </p:nvSpPr>
        <p:spPr>
          <a:xfrm>
            <a:off x="1824135" y="2170908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Primary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CB388181-73CB-4C9F-9BBA-DAFD3700FDE2}"/>
              </a:ext>
            </a:extLst>
          </p:cNvPr>
          <p:cNvSpPr/>
          <p:nvPr/>
        </p:nvSpPr>
        <p:spPr>
          <a:xfrm rot="19757299">
            <a:off x="7561992" y="1678306"/>
            <a:ext cx="2653378" cy="685342"/>
          </a:xfrm>
          <a:prstGeom prst="leftArrow">
            <a:avLst>
              <a:gd name="adj1" fmla="val 36687"/>
              <a:gd name="adj2" fmla="val 50000"/>
            </a:avLst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6A3098-5296-4C2D-9287-8C61113E6007}"/>
              </a:ext>
            </a:extLst>
          </p:cNvPr>
          <p:cNvSpPr txBox="1"/>
          <p:nvPr/>
        </p:nvSpPr>
        <p:spPr>
          <a:xfrm>
            <a:off x="680530" y="5650387"/>
            <a:ext cx="11027664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Constantia"/>
              </a:rPr>
              <a:t>Belief in infant baptism</a:t>
            </a:r>
          </a:p>
        </p:txBody>
      </p:sp>
    </p:spTree>
    <p:extLst>
      <p:ext uri="{BB962C8B-B14F-4D97-AF65-F5344CB8AC3E}">
        <p14:creationId xmlns:p14="http://schemas.microsoft.com/office/powerpoint/2010/main" val="2647314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794140"/>
            </a:gs>
            <a:gs pos="0">
              <a:scrgbClr r="0" g="0" b="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681CE84-3D60-4D41-BE9A-D87B76442633}"/>
              </a:ext>
            </a:extLst>
          </p:cNvPr>
          <p:cNvSpPr/>
          <p:nvPr/>
        </p:nvSpPr>
        <p:spPr>
          <a:xfrm>
            <a:off x="2590797" y="380999"/>
            <a:ext cx="7010400" cy="6096000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3A712-957B-4B27-A50B-194CC3306513}"/>
              </a:ext>
            </a:extLst>
          </p:cNvPr>
          <p:cNvSpPr txBox="1"/>
          <p:nvPr/>
        </p:nvSpPr>
        <p:spPr>
          <a:xfrm>
            <a:off x="4076699" y="393489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2C4D76-56C8-4950-9212-8E08E4D7CA34}"/>
              </a:ext>
            </a:extLst>
          </p:cNvPr>
          <p:cNvSpPr/>
          <p:nvPr/>
        </p:nvSpPr>
        <p:spPr>
          <a:xfrm>
            <a:off x="3614737" y="1212780"/>
            <a:ext cx="4962525" cy="4432443"/>
          </a:xfrm>
          <a:prstGeom prst="ellipse">
            <a:avLst/>
          </a:prstGeom>
          <a:solidFill>
            <a:srgbClr val="00B0F0">
              <a:alpha val="7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412BE-7031-4B48-BFD9-EE5CE7478291}"/>
              </a:ext>
            </a:extLst>
          </p:cNvPr>
          <p:cNvSpPr txBox="1"/>
          <p:nvPr/>
        </p:nvSpPr>
        <p:spPr>
          <a:xfrm>
            <a:off x="5188105" y="1295828"/>
            <a:ext cx="181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374049-B6A1-4C85-A0F4-CAD7793E219E}"/>
              </a:ext>
            </a:extLst>
          </p:cNvPr>
          <p:cNvSpPr/>
          <p:nvPr/>
        </p:nvSpPr>
        <p:spPr>
          <a:xfrm>
            <a:off x="4692519" y="2073237"/>
            <a:ext cx="2806959" cy="2711522"/>
          </a:xfrm>
          <a:prstGeom prst="ellipse">
            <a:avLst/>
          </a:prstGeom>
          <a:solidFill>
            <a:srgbClr val="0070C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91494-A090-49EF-AF29-1782CB5DA0FF}"/>
              </a:ext>
            </a:extLst>
          </p:cNvPr>
          <p:cNvSpPr txBox="1"/>
          <p:nvPr/>
        </p:nvSpPr>
        <p:spPr>
          <a:xfrm>
            <a:off x="5253138" y="2161953"/>
            <a:ext cx="198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DC4DA1-1E45-4567-98C2-4FF2F52CAEB7}"/>
              </a:ext>
            </a:extLst>
          </p:cNvPr>
          <p:cNvSpPr/>
          <p:nvPr/>
        </p:nvSpPr>
        <p:spPr>
          <a:xfrm>
            <a:off x="5562595" y="2906947"/>
            <a:ext cx="1066803" cy="1053959"/>
          </a:xfrm>
          <a:prstGeom prst="ellipse">
            <a:avLst/>
          </a:prstGeom>
          <a:gradFill flip="none" rotWithShape="1">
            <a:gsLst>
              <a:gs pos="44000">
                <a:srgbClr val="002060"/>
              </a:gs>
              <a:gs pos="0">
                <a:scrgbClr r="0" g="0" b="0"/>
              </a:gs>
              <a:gs pos="100000">
                <a:schemeClr val="accent1">
                  <a:lumMod val="45000"/>
                  <a:lumOff val="55000"/>
                </a:schemeClr>
              </a:gs>
              <a:gs pos="81184">
                <a:srgbClr val="0070C0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rgbClr val="0070C0">
                  <a:lumMod val="95000"/>
                  <a:alpha val="4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70FE4E-82CE-4237-B188-A2A7A5148552}"/>
              </a:ext>
            </a:extLst>
          </p:cNvPr>
          <p:cNvSpPr txBox="1"/>
          <p:nvPr/>
        </p:nvSpPr>
        <p:spPr>
          <a:xfrm>
            <a:off x="5149725" y="3136613"/>
            <a:ext cx="208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The Gospel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20449-8D9A-4A59-A00A-9C6CE9529275}"/>
              </a:ext>
            </a:extLst>
          </p:cNvPr>
          <p:cNvSpPr txBox="1"/>
          <p:nvPr/>
        </p:nvSpPr>
        <p:spPr>
          <a:xfrm>
            <a:off x="1824135" y="3155122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Central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80C97-D5FE-4B47-89E5-E1ADF1AD61C1}"/>
              </a:ext>
            </a:extLst>
          </p:cNvPr>
          <p:cNvSpPr txBox="1"/>
          <p:nvPr/>
        </p:nvSpPr>
        <p:spPr>
          <a:xfrm>
            <a:off x="1809657" y="393489"/>
            <a:ext cx="168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Tertiary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5E543-2AF3-49A6-9843-2FED80346928}"/>
              </a:ext>
            </a:extLst>
          </p:cNvPr>
          <p:cNvSpPr txBox="1"/>
          <p:nvPr/>
        </p:nvSpPr>
        <p:spPr>
          <a:xfrm>
            <a:off x="1809657" y="1299331"/>
            <a:ext cx="190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Secondary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B421A9-33F7-4006-9376-3D5ACC709670}"/>
              </a:ext>
            </a:extLst>
          </p:cNvPr>
          <p:cNvSpPr txBox="1"/>
          <p:nvPr/>
        </p:nvSpPr>
        <p:spPr>
          <a:xfrm>
            <a:off x="1824135" y="2170908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Primary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CB388181-73CB-4C9F-9BBA-DAFD3700FDE2}"/>
              </a:ext>
            </a:extLst>
          </p:cNvPr>
          <p:cNvSpPr/>
          <p:nvPr/>
        </p:nvSpPr>
        <p:spPr>
          <a:xfrm rot="19757299">
            <a:off x="7559279" y="1668424"/>
            <a:ext cx="2692076" cy="685342"/>
          </a:xfrm>
          <a:prstGeom prst="leftArrow">
            <a:avLst>
              <a:gd name="adj1" fmla="val 36687"/>
              <a:gd name="adj2" fmla="val 50000"/>
            </a:avLst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6A3098-5296-4C2D-9287-8C61113E6007}"/>
              </a:ext>
            </a:extLst>
          </p:cNvPr>
          <p:cNvSpPr txBox="1"/>
          <p:nvPr/>
        </p:nvSpPr>
        <p:spPr>
          <a:xfrm>
            <a:off x="582164" y="5285987"/>
            <a:ext cx="11027664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lifornian FB" panose="0207040306080B030204" pitchFamily="18" charset="0"/>
              </a:rPr>
              <a:t>Belief that women should not be teaching pastors in churches</a:t>
            </a:r>
          </a:p>
        </p:txBody>
      </p:sp>
    </p:spTree>
    <p:extLst>
      <p:ext uri="{BB962C8B-B14F-4D97-AF65-F5344CB8AC3E}">
        <p14:creationId xmlns:p14="http://schemas.microsoft.com/office/powerpoint/2010/main" val="1649648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794140"/>
            </a:gs>
            <a:gs pos="0">
              <a:scrgbClr r="0" g="0" b="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681CE84-3D60-4D41-BE9A-D87B76442633}"/>
              </a:ext>
            </a:extLst>
          </p:cNvPr>
          <p:cNvSpPr/>
          <p:nvPr/>
        </p:nvSpPr>
        <p:spPr>
          <a:xfrm>
            <a:off x="2590797" y="380999"/>
            <a:ext cx="7010400" cy="6096000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3A712-957B-4B27-A50B-194CC3306513}"/>
              </a:ext>
            </a:extLst>
          </p:cNvPr>
          <p:cNvSpPr txBox="1"/>
          <p:nvPr/>
        </p:nvSpPr>
        <p:spPr>
          <a:xfrm>
            <a:off x="4076699" y="393489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2C4D76-56C8-4950-9212-8E08E4D7CA34}"/>
              </a:ext>
            </a:extLst>
          </p:cNvPr>
          <p:cNvSpPr/>
          <p:nvPr/>
        </p:nvSpPr>
        <p:spPr>
          <a:xfrm>
            <a:off x="3614737" y="1212780"/>
            <a:ext cx="4962525" cy="4432443"/>
          </a:xfrm>
          <a:prstGeom prst="ellipse">
            <a:avLst/>
          </a:prstGeom>
          <a:solidFill>
            <a:srgbClr val="00B0F0">
              <a:alpha val="7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412BE-7031-4B48-BFD9-EE5CE7478291}"/>
              </a:ext>
            </a:extLst>
          </p:cNvPr>
          <p:cNvSpPr txBox="1"/>
          <p:nvPr/>
        </p:nvSpPr>
        <p:spPr>
          <a:xfrm>
            <a:off x="5188105" y="1295828"/>
            <a:ext cx="181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374049-B6A1-4C85-A0F4-CAD7793E219E}"/>
              </a:ext>
            </a:extLst>
          </p:cNvPr>
          <p:cNvSpPr/>
          <p:nvPr/>
        </p:nvSpPr>
        <p:spPr>
          <a:xfrm>
            <a:off x="4692519" y="2073237"/>
            <a:ext cx="2806959" cy="2711522"/>
          </a:xfrm>
          <a:prstGeom prst="ellipse">
            <a:avLst/>
          </a:prstGeom>
          <a:solidFill>
            <a:srgbClr val="0070C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91494-A090-49EF-AF29-1782CB5DA0FF}"/>
              </a:ext>
            </a:extLst>
          </p:cNvPr>
          <p:cNvSpPr txBox="1"/>
          <p:nvPr/>
        </p:nvSpPr>
        <p:spPr>
          <a:xfrm>
            <a:off x="5253138" y="2161953"/>
            <a:ext cx="198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DC4DA1-1E45-4567-98C2-4FF2F52CAEB7}"/>
              </a:ext>
            </a:extLst>
          </p:cNvPr>
          <p:cNvSpPr/>
          <p:nvPr/>
        </p:nvSpPr>
        <p:spPr>
          <a:xfrm>
            <a:off x="5562595" y="2906947"/>
            <a:ext cx="1066803" cy="1053959"/>
          </a:xfrm>
          <a:prstGeom prst="ellipse">
            <a:avLst/>
          </a:prstGeom>
          <a:gradFill flip="none" rotWithShape="1">
            <a:gsLst>
              <a:gs pos="44000">
                <a:srgbClr val="002060"/>
              </a:gs>
              <a:gs pos="0">
                <a:scrgbClr r="0" g="0" b="0"/>
              </a:gs>
              <a:gs pos="100000">
                <a:schemeClr val="accent1">
                  <a:lumMod val="45000"/>
                  <a:lumOff val="55000"/>
                </a:schemeClr>
              </a:gs>
              <a:gs pos="81184">
                <a:srgbClr val="0070C0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rgbClr val="0070C0">
                  <a:lumMod val="95000"/>
                  <a:alpha val="4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70FE4E-82CE-4237-B188-A2A7A5148552}"/>
              </a:ext>
            </a:extLst>
          </p:cNvPr>
          <p:cNvSpPr txBox="1"/>
          <p:nvPr/>
        </p:nvSpPr>
        <p:spPr>
          <a:xfrm>
            <a:off x="5149725" y="3136613"/>
            <a:ext cx="208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The Gospel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20449-8D9A-4A59-A00A-9C6CE9529275}"/>
              </a:ext>
            </a:extLst>
          </p:cNvPr>
          <p:cNvSpPr txBox="1"/>
          <p:nvPr/>
        </p:nvSpPr>
        <p:spPr>
          <a:xfrm>
            <a:off x="1824135" y="3155122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Central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80C97-D5FE-4B47-89E5-E1ADF1AD61C1}"/>
              </a:ext>
            </a:extLst>
          </p:cNvPr>
          <p:cNvSpPr txBox="1"/>
          <p:nvPr/>
        </p:nvSpPr>
        <p:spPr>
          <a:xfrm>
            <a:off x="1809657" y="393489"/>
            <a:ext cx="168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Tertiary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5E543-2AF3-49A6-9843-2FED80346928}"/>
              </a:ext>
            </a:extLst>
          </p:cNvPr>
          <p:cNvSpPr txBox="1"/>
          <p:nvPr/>
        </p:nvSpPr>
        <p:spPr>
          <a:xfrm>
            <a:off x="1809657" y="1299331"/>
            <a:ext cx="190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Secondary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B421A9-33F7-4006-9376-3D5ACC709670}"/>
              </a:ext>
            </a:extLst>
          </p:cNvPr>
          <p:cNvSpPr txBox="1"/>
          <p:nvPr/>
        </p:nvSpPr>
        <p:spPr>
          <a:xfrm>
            <a:off x="1824135" y="2170908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Primary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CB388181-73CB-4C9F-9BBA-DAFD3700FDE2}"/>
              </a:ext>
            </a:extLst>
          </p:cNvPr>
          <p:cNvSpPr/>
          <p:nvPr/>
        </p:nvSpPr>
        <p:spPr>
          <a:xfrm rot="19757299">
            <a:off x="6729211" y="2047544"/>
            <a:ext cx="2905191" cy="685342"/>
          </a:xfrm>
          <a:prstGeom prst="leftArrow">
            <a:avLst>
              <a:gd name="adj1" fmla="val 36687"/>
              <a:gd name="adj2" fmla="val 50000"/>
            </a:avLst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6A3098-5296-4C2D-9287-8C61113E6007}"/>
              </a:ext>
            </a:extLst>
          </p:cNvPr>
          <p:cNvSpPr txBox="1"/>
          <p:nvPr/>
        </p:nvSpPr>
        <p:spPr>
          <a:xfrm>
            <a:off x="582164" y="5285987"/>
            <a:ext cx="11027664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lifornian FB" panose="0207040306080B030204" pitchFamily="18" charset="0"/>
              </a:rPr>
              <a:t>Belief that the Bible contains God’s Word but also some errors</a:t>
            </a:r>
          </a:p>
        </p:txBody>
      </p:sp>
    </p:spTree>
    <p:extLst>
      <p:ext uri="{BB962C8B-B14F-4D97-AF65-F5344CB8AC3E}">
        <p14:creationId xmlns:p14="http://schemas.microsoft.com/office/powerpoint/2010/main" val="3244973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794140"/>
            </a:gs>
            <a:gs pos="0">
              <a:scrgbClr r="0" g="0" b="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681CE84-3D60-4D41-BE9A-D87B76442633}"/>
              </a:ext>
            </a:extLst>
          </p:cNvPr>
          <p:cNvSpPr/>
          <p:nvPr/>
        </p:nvSpPr>
        <p:spPr>
          <a:xfrm>
            <a:off x="2590797" y="380999"/>
            <a:ext cx="7010400" cy="6096000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3A712-957B-4B27-A50B-194CC3306513}"/>
              </a:ext>
            </a:extLst>
          </p:cNvPr>
          <p:cNvSpPr txBox="1"/>
          <p:nvPr/>
        </p:nvSpPr>
        <p:spPr>
          <a:xfrm>
            <a:off x="4076699" y="393489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2C4D76-56C8-4950-9212-8E08E4D7CA34}"/>
              </a:ext>
            </a:extLst>
          </p:cNvPr>
          <p:cNvSpPr/>
          <p:nvPr/>
        </p:nvSpPr>
        <p:spPr>
          <a:xfrm>
            <a:off x="3614737" y="1212780"/>
            <a:ext cx="4962525" cy="4432443"/>
          </a:xfrm>
          <a:prstGeom prst="ellipse">
            <a:avLst/>
          </a:prstGeom>
          <a:solidFill>
            <a:srgbClr val="00B0F0">
              <a:alpha val="7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412BE-7031-4B48-BFD9-EE5CE7478291}"/>
              </a:ext>
            </a:extLst>
          </p:cNvPr>
          <p:cNvSpPr txBox="1"/>
          <p:nvPr/>
        </p:nvSpPr>
        <p:spPr>
          <a:xfrm>
            <a:off x="5188105" y="1295828"/>
            <a:ext cx="181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374049-B6A1-4C85-A0F4-CAD7793E219E}"/>
              </a:ext>
            </a:extLst>
          </p:cNvPr>
          <p:cNvSpPr/>
          <p:nvPr/>
        </p:nvSpPr>
        <p:spPr>
          <a:xfrm>
            <a:off x="4692519" y="2073237"/>
            <a:ext cx="2806959" cy="2711522"/>
          </a:xfrm>
          <a:prstGeom prst="ellipse">
            <a:avLst/>
          </a:prstGeom>
          <a:solidFill>
            <a:srgbClr val="0070C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91494-A090-49EF-AF29-1782CB5DA0FF}"/>
              </a:ext>
            </a:extLst>
          </p:cNvPr>
          <p:cNvSpPr txBox="1"/>
          <p:nvPr/>
        </p:nvSpPr>
        <p:spPr>
          <a:xfrm>
            <a:off x="5253138" y="2161953"/>
            <a:ext cx="198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DC4DA1-1E45-4567-98C2-4FF2F52CAEB7}"/>
              </a:ext>
            </a:extLst>
          </p:cNvPr>
          <p:cNvSpPr/>
          <p:nvPr/>
        </p:nvSpPr>
        <p:spPr>
          <a:xfrm>
            <a:off x="5562595" y="2906947"/>
            <a:ext cx="1066803" cy="1053959"/>
          </a:xfrm>
          <a:prstGeom prst="ellipse">
            <a:avLst/>
          </a:prstGeom>
          <a:gradFill flip="none" rotWithShape="1">
            <a:gsLst>
              <a:gs pos="44000">
                <a:srgbClr val="002060"/>
              </a:gs>
              <a:gs pos="0">
                <a:scrgbClr r="0" g="0" b="0"/>
              </a:gs>
              <a:gs pos="100000">
                <a:schemeClr val="accent1">
                  <a:lumMod val="45000"/>
                  <a:lumOff val="55000"/>
                </a:schemeClr>
              </a:gs>
              <a:gs pos="81184">
                <a:srgbClr val="0070C0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rgbClr val="0070C0">
                  <a:lumMod val="95000"/>
                  <a:alpha val="4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70FE4E-82CE-4237-B188-A2A7A5148552}"/>
              </a:ext>
            </a:extLst>
          </p:cNvPr>
          <p:cNvSpPr txBox="1"/>
          <p:nvPr/>
        </p:nvSpPr>
        <p:spPr>
          <a:xfrm>
            <a:off x="5149725" y="3136613"/>
            <a:ext cx="208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The Gospel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20449-8D9A-4A59-A00A-9C6CE9529275}"/>
              </a:ext>
            </a:extLst>
          </p:cNvPr>
          <p:cNvSpPr txBox="1"/>
          <p:nvPr/>
        </p:nvSpPr>
        <p:spPr>
          <a:xfrm>
            <a:off x="1824135" y="3155122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Central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80C97-D5FE-4B47-89E5-E1ADF1AD61C1}"/>
              </a:ext>
            </a:extLst>
          </p:cNvPr>
          <p:cNvSpPr txBox="1"/>
          <p:nvPr/>
        </p:nvSpPr>
        <p:spPr>
          <a:xfrm>
            <a:off x="1809657" y="393489"/>
            <a:ext cx="168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Tertiary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5E543-2AF3-49A6-9843-2FED80346928}"/>
              </a:ext>
            </a:extLst>
          </p:cNvPr>
          <p:cNvSpPr txBox="1"/>
          <p:nvPr/>
        </p:nvSpPr>
        <p:spPr>
          <a:xfrm>
            <a:off x="1809657" y="1299331"/>
            <a:ext cx="190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Secondary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B421A9-33F7-4006-9376-3D5ACC709670}"/>
              </a:ext>
            </a:extLst>
          </p:cNvPr>
          <p:cNvSpPr txBox="1"/>
          <p:nvPr/>
        </p:nvSpPr>
        <p:spPr>
          <a:xfrm>
            <a:off x="1824135" y="2170908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Primary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CB388181-73CB-4C9F-9BBA-DAFD3700FDE2}"/>
              </a:ext>
            </a:extLst>
          </p:cNvPr>
          <p:cNvSpPr/>
          <p:nvPr/>
        </p:nvSpPr>
        <p:spPr>
          <a:xfrm rot="19757299">
            <a:off x="7467675" y="1496051"/>
            <a:ext cx="2905191" cy="685342"/>
          </a:xfrm>
          <a:prstGeom prst="leftArrow">
            <a:avLst>
              <a:gd name="adj1" fmla="val 36687"/>
              <a:gd name="adj2" fmla="val 50000"/>
            </a:avLst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6A3098-5296-4C2D-9287-8C61113E6007}"/>
              </a:ext>
            </a:extLst>
          </p:cNvPr>
          <p:cNvSpPr txBox="1"/>
          <p:nvPr/>
        </p:nvSpPr>
        <p:spPr>
          <a:xfrm>
            <a:off x="582164" y="5734764"/>
            <a:ext cx="11027664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Californian FB" panose="0207040306080B030204" pitchFamily="18" charset="0"/>
              </a:rPr>
              <a:t>Belief that the earth evolved</a:t>
            </a:r>
          </a:p>
        </p:txBody>
      </p:sp>
    </p:spTree>
    <p:extLst>
      <p:ext uri="{BB962C8B-B14F-4D97-AF65-F5344CB8AC3E}">
        <p14:creationId xmlns:p14="http://schemas.microsoft.com/office/powerpoint/2010/main" val="2407175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794140"/>
            </a:gs>
            <a:gs pos="0">
              <a:scrgbClr r="0" g="0" b="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681CE84-3D60-4D41-BE9A-D87B76442633}"/>
              </a:ext>
            </a:extLst>
          </p:cNvPr>
          <p:cNvSpPr/>
          <p:nvPr/>
        </p:nvSpPr>
        <p:spPr>
          <a:xfrm>
            <a:off x="2590797" y="380999"/>
            <a:ext cx="7010400" cy="6096000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3A712-957B-4B27-A50B-194CC3306513}"/>
              </a:ext>
            </a:extLst>
          </p:cNvPr>
          <p:cNvSpPr txBox="1"/>
          <p:nvPr/>
        </p:nvSpPr>
        <p:spPr>
          <a:xfrm>
            <a:off x="4076699" y="393489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2C4D76-56C8-4950-9212-8E08E4D7CA34}"/>
              </a:ext>
            </a:extLst>
          </p:cNvPr>
          <p:cNvSpPr/>
          <p:nvPr/>
        </p:nvSpPr>
        <p:spPr>
          <a:xfrm>
            <a:off x="3614737" y="1212780"/>
            <a:ext cx="4962525" cy="4432443"/>
          </a:xfrm>
          <a:prstGeom prst="ellipse">
            <a:avLst/>
          </a:prstGeom>
          <a:solidFill>
            <a:srgbClr val="00B0F0">
              <a:alpha val="7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412BE-7031-4B48-BFD9-EE5CE7478291}"/>
              </a:ext>
            </a:extLst>
          </p:cNvPr>
          <p:cNvSpPr txBox="1"/>
          <p:nvPr/>
        </p:nvSpPr>
        <p:spPr>
          <a:xfrm>
            <a:off x="5188105" y="1295828"/>
            <a:ext cx="181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374049-B6A1-4C85-A0F4-CAD7793E219E}"/>
              </a:ext>
            </a:extLst>
          </p:cNvPr>
          <p:cNvSpPr/>
          <p:nvPr/>
        </p:nvSpPr>
        <p:spPr>
          <a:xfrm>
            <a:off x="4692519" y="2073237"/>
            <a:ext cx="2806959" cy="2711522"/>
          </a:xfrm>
          <a:prstGeom prst="ellipse">
            <a:avLst/>
          </a:prstGeom>
          <a:solidFill>
            <a:srgbClr val="0070C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91494-A090-49EF-AF29-1782CB5DA0FF}"/>
              </a:ext>
            </a:extLst>
          </p:cNvPr>
          <p:cNvSpPr txBox="1"/>
          <p:nvPr/>
        </p:nvSpPr>
        <p:spPr>
          <a:xfrm>
            <a:off x="5253138" y="2161953"/>
            <a:ext cx="198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DC4DA1-1E45-4567-98C2-4FF2F52CAEB7}"/>
              </a:ext>
            </a:extLst>
          </p:cNvPr>
          <p:cNvSpPr/>
          <p:nvPr/>
        </p:nvSpPr>
        <p:spPr>
          <a:xfrm>
            <a:off x="5562595" y="2906947"/>
            <a:ext cx="1066803" cy="1053959"/>
          </a:xfrm>
          <a:prstGeom prst="ellipse">
            <a:avLst/>
          </a:prstGeom>
          <a:gradFill flip="none" rotWithShape="1">
            <a:gsLst>
              <a:gs pos="44000">
                <a:srgbClr val="002060"/>
              </a:gs>
              <a:gs pos="0">
                <a:scrgbClr r="0" g="0" b="0"/>
              </a:gs>
              <a:gs pos="100000">
                <a:schemeClr val="accent1">
                  <a:lumMod val="45000"/>
                  <a:lumOff val="55000"/>
                </a:schemeClr>
              </a:gs>
              <a:gs pos="81184">
                <a:srgbClr val="0070C0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rgbClr val="0070C0">
                  <a:lumMod val="95000"/>
                  <a:alpha val="4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70FE4E-82CE-4237-B188-A2A7A5148552}"/>
              </a:ext>
            </a:extLst>
          </p:cNvPr>
          <p:cNvSpPr txBox="1"/>
          <p:nvPr/>
        </p:nvSpPr>
        <p:spPr>
          <a:xfrm>
            <a:off x="5149725" y="3136613"/>
            <a:ext cx="208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The Gospel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20449-8D9A-4A59-A00A-9C6CE9529275}"/>
              </a:ext>
            </a:extLst>
          </p:cNvPr>
          <p:cNvSpPr txBox="1"/>
          <p:nvPr/>
        </p:nvSpPr>
        <p:spPr>
          <a:xfrm>
            <a:off x="1824135" y="3155122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Central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80C97-D5FE-4B47-89E5-E1ADF1AD61C1}"/>
              </a:ext>
            </a:extLst>
          </p:cNvPr>
          <p:cNvSpPr txBox="1"/>
          <p:nvPr/>
        </p:nvSpPr>
        <p:spPr>
          <a:xfrm>
            <a:off x="1809657" y="393489"/>
            <a:ext cx="168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Tertiary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5E543-2AF3-49A6-9843-2FED80346928}"/>
              </a:ext>
            </a:extLst>
          </p:cNvPr>
          <p:cNvSpPr txBox="1"/>
          <p:nvPr/>
        </p:nvSpPr>
        <p:spPr>
          <a:xfrm>
            <a:off x="1809657" y="1299331"/>
            <a:ext cx="190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Secondary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B421A9-33F7-4006-9376-3D5ACC709670}"/>
              </a:ext>
            </a:extLst>
          </p:cNvPr>
          <p:cNvSpPr txBox="1"/>
          <p:nvPr/>
        </p:nvSpPr>
        <p:spPr>
          <a:xfrm>
            <a:off x="1824135" y="2170908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Primary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CB388181-73CB-4C9F-9BBA-DAFD3700FDE2}"/>
              </a:ext>
            </a:extLst>
          </p:cNvPr>
          <p:cNvSpPr/>
          <p:nvPr/>
        </p:nvSpPr>
        <p:spPr>
          <a:xfrm rot="19757299">
            <a:off x="8413745" y="1092906"/>
            <a:ext cx="2905191" cy="685342"/>
          </a:xfrm>
          <a:prstGeom prst="leftArrow">
            <a:avLst>
              <a:gd name="adj1" fmla="val 36687"/>
              <a:gd name="adj2" fmla="val 50000"/>
            </a:avLst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6A3098-5296-4C2D-9287-8C61113E6007}"/>
              </a:ext>
            </a:extLst>
          </p:cNvPr>
          <p:cNvSpPr txBox="1"/>
          <p:nvPr/>
        </p:nvSpPr>
        <p:spPr>
          <a:xfrm>
            <a:off x="680530" y="5814530"/>
            <a:ext cx="11027664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lifornian FB" panose="0207040306080B030204" pitchFamily="18" charset="0"/>
              </a:rPr>
              <a:t>Belief that only the Psalms should be sung in church</a:t>
            </a:r>
          </a:p>
        </p:txBody>
      </p:sp>
    </p:spTree>
    <p:extLst>
      <p:ext uri="{BB962C8B-B14F-4D97-AF65-F5344CB8AC3E}">
        <p14:creationId xmlns:p14="http://schemas.microsoft.com/office/powerpoint/2010/main" val="4290675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794140"/>
            </a:gs>
            <a:gs pos="0">
              <a:scrgbClr r="0" g="0" b="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681CE84-3D60-4D41-BE9A-D87B76442633}"/>
              </a:ext>
            </a:extLst>
          </p:cNvPr>
          <p:cNvSpPr/>
          <p:nvPr/>
        </p:nvSpPr>
        <p:spPr>
          <a:xfrm>
            <a:off x="2590797" y="380999"/>
            <a:ext cx="7010400" cy="6096000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3A712-957B-4B27-A50B-194CC3306513}"/>
              </a:ext>
            </a:extLst>
          </p:cNvPr>
          <p:cNvSpPr txBox="1"/>
          <p:nvPr/>
        </p:nvSpPr>
        <p:spPr>
          <a:xfrm>
            <a:off x="4076699" y="393489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2C4D76-56C8-4950-9212-8E08E4D7CA34}"/>
              </a:ext>
            </a:extLst>
          </p:cNvPr>
          <p:cNvSpPr/>
          <p:nvPr/>
        </p:nvSpPr>
        <p:spPr>
          <a:xfrm>
            <a:off x="3614737" y="1212780"/>
            <a:ext cx="4962525" cy="4432443"/>
          </a:xfrm>
          <a:prstGeom prst="ellipse">
            <a:avLst/>
          </a:prstGeom>
          <a:solidFill>
            <a:srgbClr val="00B0F0">
              <a:alpha val="7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412BE-7031-4B48-BFD9-EE5CE7478291}"/>
              </a:ext>
            </a:extLst>
          </p:cNvPr>
          <p:cNvSpPr txBox="1"/>
          <p:nvPr/>
        </p:nvSpPr>
        <p:spPr>
          <a:xfrm>
            <a:off x="5188105" y="1295828"/>
            <a:ext cx="181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374049-B6A1-4C85-A0F4-CAD7793E219E}"/>
              </a:ext>
            </a:extLst>
          </p:cNvPr>
          <p:cNvSpPr/>
          <p:nvPr/>
        </p:nvSpPr>
        <p:spPr>
          <a:xfrm>
            <a:off x="4692519" y="2073237"/>
            <a:ext cx="2806959" cy="2711522"/>
          </a:xfrm>
          <a:prstGeom prst="ellipse">
            <a:avLst/>
          </a:prstGeom>
          <a:solidFill>
            <a:srgbClr val="0070C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91494-A090-49EF-AF29-1782CB5DA0FF}"/>
              </a:ext>
            </a:extLst>
          </p:cNvPr>
          <p:cNvSpPr txBox="1"/>
          <p:nvPr/>
        </p:nvSpPr>
        <p:spPr>
          <a:xfrm>
            <a:off x="5253138" y="2161953"/>
            <a:ext cx="198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DC4DA1-1E45-4567-98C2-4FF2F52CAEB7}"/>
              </a:ext>
            </a:extLst>
          </p:cNvPr>
          <p:cNvSpPr/>
          <p:nvPr/>
        </p:nvSpPr>
        <p:spPr>
          <a:xfrm>
            <a:off x="5562595" y="2906947"/>
            <a:ext cx="1066803" cy="1053959"/>
          </a:xfrm>
          <a:prstGeom prst="ellipse">
            <a:avLst/>
          </a:prstGeom>
          <a:gradFill flip="none" rotWithShape="1">
            <a:gsLst>
              <a:gs pos="44000">
                <a:srgbClr val="002060"/>
              </a:gs>
              <a:gs pos="0">
                <a:scrgbClr r="0" g="0" b="0"/>
              </a:gs>
              <a:gs pos="100000">
                <a:schemeClr val="accent1">
                  <a:lumMod val="45000"/>
                  <a:lumOff val="55000"/>
                </a:schemeClr>
              </a:gs>
              <a:gs pos="81184">
                <a:srgbClr val="0070C0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rgbClr val="0070C0">
                  <a:lumMod val="95000"/>
                  <a:alpha val="4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70FE4E-82CE-4237-B188-A2A7A5148552}"/>
              </a:ext>
            </a:extLst>
          </p:cNvPr>
          <p:cNvSpPr txBox="1"/>
          <p:nvPr/>
        </p:nvSpPr>
        <p:spPr>
          <a:xfrm>
            <a:off x="5149725" y="3136613"/>
            <a:ext cx="208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The Gospel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20449-8D9A-4A59-A00A-9C6CE9529275}"/>
              </a:ext>
            </a:extLst>
          </p:cNvPr>
          <p:cNvSpPr txBox="1"/>
          <p:nvPr/>
        </p:nvSpPr>
        <p:spPr>
          <a:xfrm>
            <a:off x="1824135" y="3155122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Central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80C97-D5FE-4B47-89E5-E1ADF1AD61C1}"/>
              </a:ext>
            </a:extLst>
          </p:cNvPr>
          <p:cNvSpPr txBox="1"/>
          <p:nvPr/>
        </p:nvSpPr>
        <p:spPr>
          <a:xfrm>
            <a:off x="1809657" y="393489"/>
            <a:ext cx="168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Tertiary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5E543-2AF3-49A6-9843-2FED80346928}"/>
              </a:ext>
            </a:extLst>
          </p:cNvPr>
          <p:cNvSpPr txBox="1"/>
          <p:nvPr/>
        </p:nvSpPr>
        <p:spPr>
          <a:xfrm>
            <a:off x="1809657" y="1299331"/>
            <a:ext cx="190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Secondary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B421A9-33F7-4006-9376-3D5ACC709670}"/>
              </a:ext>
            </a:extLst>
          </p:cNvPr>
          <p:cNvSpPr txBox="1"/>
          <p:nvPr/>
        </p:nvSpPr>
        <p:spPr>
          <a:xfrm>
            <a:off x="1824135" y="2170908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Primary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CB388181-73CB-4C9F-9BBA-DAFD3700FDE2}"/>
              </a:ext>
            </a:extLst>
          </p:cNvPr>
          <p:cNvSpPr/>
          <p:nvPr/>
        </p:nvSpPr>
        <p:spPr>
          <a:xfrm rot="19757299">
            <a:off x="7535785" y="1537932"/>
            <a:ext cx="2905191" cy="685342"/>
          </a:xfrm>
          <a:prstGeom prst="leftArrow">
            <a:avLst>
              <a:gd name="adj1" fmla="val 36687"/>
              <a:gd name="adj2" fmla="val 50000"/>
            </a:avLst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6A3098-5296-4C2D-9287-8C61113E6007}"/>
              </a:ext>
            </a:extLst>
          </p:cNvPr>
          <p:cNvSpPr txBox="1"/>
          <p:nvPr/>
        </p:nvSpPr>
        <p:spPr>
          <a:xfrm>
            <a:off x="680530" y="5805442"/>
            <a:ext cx="11027664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Californian FB" panose="0207040306080B030204" pitchFamily="18" charset="0"/>
              </a:rPr>
              <a:t>Belief in believer’s baptism</a:t>
            </a:r>
          </a:p>
        </p:txBody>
      </p:sp>
    </p:spTree>
    <p:extLst>
      <p:ext uri="{BB962C8B-B14F-4D97-AF65-F5344CB8AC3E}">
        <p14:creationId xmlns:p14="http://schemas.microsoft.com/office/powerpoint/2010/main" val="3193947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794140"/>
            </a:gs>
            <a:gs pos="0">
              <a:scrgbClr r="0" g="0" b="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681CE84-3D60-4D41-BE9A-D87B76442633}"/>
              </a:ext>
            </a:extLst>
          </p:cNvPr>
          <p:cNvSpPr/>
          <p:nvPr/>
        </p:nvSpPr>
        <p:spPr>
          <a:xfrm>
            <a:off x="2590797" y="380999"/>
            <a:ext cx="7010400" cy="6096000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3A712-957B-4B27-A50B-194CC3306513}"/>
              </a:ext>
            </a:extLst>
          </p:cNvPr>
          <p:cNvSpPr txBox="1"/>
          <p:nvPr/>
        </p:nvSpPr>
        <p:spPr>
          <a:xfrm>
            <a:off x="4076699" y="393489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2C4D76-56C8-4950-9212-8E08E4D7CA34}"/>
              </a:ext>
            </a:extLst>
          </p:cNvPr>
          <p:cNvSpPr/>
          <p:nvPr/>
        </p:nvSpPr>
        <p:spPr>
          <a:xfrm>
            <a:off x="3614737" y="1212780"/>
            <a:ext cx="4962525" cy="4432443"/>
          </a:xfrm>
          <a:prstGeom prst="ellipse">
            <a:avLst/>
          </a:prstGeom>
          <a:solidFill>
            <a:srgbClr val="00B0F0">
              <a:alpha val="7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412BE-7031-4B48-BFD9-EE5CE7478291}"/>
              </a:ext>
            </a:extLst>
          </p:cNvPr>
          <p:cNvSpPr txBox="1"/>
          <p:nvPr/>
        </p:nvSpPr>
        <p:spPr>
          <a:xfrm>
            <a:off x="5188105" y="1295828"/>
            <a:ext cx="181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374049-B6A1-4C85-A0F4-CAD7793E219E}"/>
              </a:ext>
            </a:extLst>
          </p:cNvPr>
          <p:cNvSpPr/>
          <p:nvPr/>
        </p:nvSpPr>
        <p:spPr>
          <a:xfrm>
            <a:off x="4692519" y="2073237"/>
            <a:ext cx="2806959" cy="2711522"/>
          </a:xfrm>
          <a:prstGeom prst="ellipse">
            <a:avLst/>
          </a:prstGeom>
          <a:solidFill>
            <a:srgbClr val="0070C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91494-A090-49EF-AF29-1782CB5DA0FF}"/>
              </a:ext>
            </a:extLst>
          </p:cNvPr>
          <p:cNvSpPr txBox="1"/>
          <p:nvPr/>
        </p:nvSpPr>
        <p:spPr>
          <a:xfrm>
            <a:off x="5253138" y="2161953"/>
            <a:ext cx="198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DC4DA1-1E45-4567-98C2-4FF2F52CAEB7}"/>
              </a:ext>
            </a:extLst>
          </p:cNvPr>
          <p:cNvSpPr/>
          <p:nvPr/>
        </p:nvSpPr>
        <p:spPr>
          <a:xfrm>
            <a:off x="5562595" y="2906947"/>
            <a:ext cx="1066803" cy="1053959"/>
          </a:xfrm>
          <a:prstGeom prst="ellipse">
            <a:avLst/>
          </a:prstGeom>
          <a:gradFill flip="none" rotWithShape="1">
            <a:gsLst>
              <a:gs pos="44000">
                <a:srgbClr val="002060"/>
              </a:gs>
              <a:gs pos="0">
                <a:scrgbClr r="0" g="0" b="0"/>
              </a:gs>
              <a:gs pos="100000">
                <a:schemeClr val="accent1">
                  <a:lumMod val="45000"/>
                  <a:lumOff val="55000"/>
                </a:schemeClr>
              </a:gs>
              <a:gs pos="81184">
                <a:srgbClr val="0070C0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rgbClr val="0070C0">
                  <a:lumMod val="95000"/>
                  <a:alpha val="4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70FE4E-82CE-4237-B188-A2A7A5148552}"/>
              </a:ext>
            </a:extLst>
          </p:cNvPr>
          <p:cNvSpPr txBox="1"/>
          <p:nvPr/>
        </p:nvSpPr>
        <p:spPr>
          <a:xfrm>
            <a:off x="5149725" y="3136613"/>
            <a:ext cx="208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The Gospel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20449-8D9A-4A59-A00A-9C6CE9529275}"/>
              </a:ext>
            </a:extLst>
          </p:cNvPr>
          <p:cNvSpPr txBox="1"/>
          <p:nvPr/>
        </p:nvSpPr>
        <p:spPr>
          <a:xfrm>
            <a:off x="1824135" y="3155122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Central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80C97-D5FE-4B47-89E5-E1ADF1AD61C1}"/>
              </a:ext>
            </a:extLst>
          </p:cNvPr>
          <p:cNvSpPr txBox="1"/>
          <p:nvPr/>
        </p:nvSpPr>
        <p:spPr>
          <a:xfrm>
            <a:off x="1809657" y="393489"/>
            <a:ext cx="168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Tertiary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5E543-2AF3-49A6-9843-2FED80346928}"/>
              </a:ext>
            </a:extLst>
          </p:cNvPr>
          <p:cNvSpPr txBox="1"/>
          <p:nvPr/>
        </p:nvSpPr>
        <p:spPr>
          <a:xfrm>
            <a:off x="1809657" y="1299331"/>
            <a:ext cx="190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Secondary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B421A9-33F7-4006-9376-3D5ACC709670}"/>
              </a:ext>
            </a:extLst>
          </p:cNvPr>
          <p:cNvSpPr txBox="1"/>
          <p:nvPr/>
        </p:nvSpPr>
        <p:spPr>
          <a:xfrm>
            <a:off x="1824135" y="2170908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Primary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CB388181-73CB-4C9F-9BBA-DAFD3700FDE2}"/>
              </a:ext>
            </a:extLst>
          </p:cNvPr>
          <p:cNvSpPr/>
          <p:nvPr/>
        </p:nvSpPr>
        <p:spPr>
          <a:xfrm rot="19757299">
            <a:off x="6046880" y="2262254"/>
            <a:ext cx="2905191" cy="685342"/>
          </a:xfrm>
          <a:prstGeom prst="leftArrow">
            <a:avLst>
              <a:gd name="adj1" fmla="val 36687"/>
              <a:gd name="adj2" fmla="val 50000"/>
            </a:avLst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6A3098-5296-4C2D-9287-8C61113E6007}"/>
              </a:ext>
            </a:extLst>
          </p:cNvPr>
          <p:cNvSpPr txBox="1"/>
          <p:nvPr/>
        </p:nvSpPr>
        <p:spPr>
          <a:xfrm>
            <a:off x="680530" y="5156464"/>
            <a:ext cx="11027664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Californian FB" panose="0207040306080B030204" pitchFamily="18" charset="0"/>
              </a:rPr>
              <a:t>Belief that only those baptized as believers can be saved</a:t>
            </a:r>
          </a:p>
        </p:txBody>
      </p:sp>
    </p:spTree>
    <p:extLst>
      <p:ext uri="{BB962C8B-B14F-4D97-AF65-F5344CB8AC3E}">
        <p14:creationId xmlns:p14="http://schemas.microsoft.com/office/powerpoint/2010/main" val="2210810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D Video Background VBHD0296, Background Images, Background Loops, Background Motion">
            <a:hlinkClick r:id="" action="ppaction://media"/>
            <a:extLst>
              <a:ext uri="{FF2B5EF4-FFF2-40B4-BE49-F238E27FC236}">
                <a16:creationId xmlns:a16="http://schemas.microsoft.com/office/drawing/2014/main" id="{57F81BC2-F2C2-4E6A-946E-7CB3D4DAB4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57200"/>
            <a:ext cx="87630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Review: Orthodoxy and Heresy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9F15441-98DE-4036-AFFA-6469CBC0E986}"/>
              </a:ext>
            </a:extLst>
          </p:cNvPr>
          <p:cNvSpPr txBox="1">
            <a:spLocks/>
          </p:cNvSpPr>
          <p:nvPr/>
        </p:nvSpPr>
        <p:spPr>
          <a:xfrm>
            <a:off x="1714500" y="1981200"/>
            <a:ext cx="8763000" cy="2895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With these understandings in mind, we can see why Arianism (and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Macedonianism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) were such big issues for the fourth century church. </a:t>
            </a:r>
          </a:p>
        </p:txBody>
      </p:sp>
    </p:spTree>
    <p:extLst>
      <p:ext uri="{BB962C8B-B14F-4D97-AF65-F5344CB8AC3E}">
        <p14:creationId xmlns:p14="http://schemas.microsoft.com/office/powerpoint/2010/main" val="3246101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D Video Background VBHD0296, Background Images, Background Loops, Background Motion">
            <a:hlinkClick r:id="" action="ppaction://media"/>
            <a:extLst>
              <a:ext uri="{FF2B5EF4-FFF2-40B4-BE49-F238E27FC236}">
                <a16:creationId xmlns:a16="http://schemas.microsoft.com/office/drawing/2014/main" id="{57F81BC2-F2C2-4E6A-946E-7CB3D4DAB4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57200"/>
            <a:ext cx="87630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Review: Orthodoxy and Heresy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9F15441-98DE-4036-AFFA-6469CBC0E986}"/>
              </a:ext>
            </a:extLst>
          </p:cNvPr>
          <p:cNvSpPr txBox="1">
            <a:spLocks/>
          </p:cNvSpPr>
          <p:nvPr/>
        </p:nvSpPr>
        <p:spPr>
          <a:xfrm>
            <a:off x="1714500" y="2667000"/>
            <a:ext cx="8763000" cy="76200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What is “orthodoxy”?</a:t>
            </a:r>
          </a:p>
        </p:txBody>
      </p:sp>
    </p:spTree>
    <p:extLst>
      <p:ext uri="{BB962C8B-B14F-4D97-AF65-F5344CB8AC3E}">
        <p14:creationId xmlns:p14="http://schemas.microsoft.com/office/powerpoint/2010/main" val="3150831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794140"/>
            </a:gs>
            <a:gs pos="0">
              <a:scrgbClr r="0" g="0" b="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681CE84-3D60-4D41-BE9A-D87B76442633}"/>
              </a:ext>
            </a:extLst>
          </p:cNvPr>
          <p:cNvSpPr/>
          <p:nvPr/>
        </p:nvSpPr>
        <p:spPr>
          <a:xfrm>
            <a:off x="2590797" y="380999"/>
            <a:ext cx="7010400" cy="6096000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3A712-957B-4B27-A50B-194CC3306513}"/>
              </a:ext>
            </a:extLst>
          </p:cNvPr>
          <p:cNvSpPr txBox="1"/>
          <p:nvPr/>
        </p:nvSpPr>
        <p:spPr>
          <a:xfrm>
            <a:off x="4076699" y="393489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2C4D76-56C8-4950-9212-8E08E4D7CA34}"/>
              </a:ext>
            </a:extLst>
          </p:cNvPr>
          <p:cNvSpPr/>
          <p:nvPr/>
        </p:nvSpPr>
        <p:spPr>
          <a:xfrm>
            <a:off x="3614737" y="1212780"/>
            <a:ext cx="4962525" cy="4432443"/>
          </a:xfrm>
          <a:prstGeom prst="ellipse">
            <a:avLst/>
          </a:prstGeom>
          <a:solidFill>
            <a:srgbClr val="00B0F0">
              <a:alpha val="7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412BE-7031-4B48-BFD9-EE5CE7478291}"/>
              </a:ext>
            </a:extLst>
          </p:cNvPr>
          <p:cNvSpPr txBox="1"/>
          <p:nvPr/>
        </p:nvSpPr>
        <p:spPr>
          <a:xfrm>
            <a:off x="5188105" y="1295828"/>
            <a:ext cx="181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374049-B6A1-4C85-A0F4-CAD7793E219E}"/>
              </a:ext>
            </a:extLst>
          </p:cNvPr>
          <p:cNvSpPr/>
          <p:nvPr/>
        </p:nvSpPr>
        <p:spPr>
          <a:xfrm>
            <a:off x="4692519" y="2073237"/>
            <a:ext cx="2806959" cy="2711522"/>
          </a:xfrm>
          <a:prstGeom prst="ellipse">
            <a:avLst/>
          </a:prstGeom>
          <a:solidFill>
            <a:srgbClr val="0070C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91494-A090-49EF-AF29-1782CB5DA0FF}"/>
              </a:ext>
            </a:extLst>
          </p:cNvPr>
          <p:cNvSpPr txBox="1"/>
          <p:nvPr/>
        </p:nvSpPr>
        <p:spPr>
          <a:xfrm>
            <a:off x="5253138" y="2161953"/>
            <a:ext cx="198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DC4DA1-1E45-4567-98C2-4FF2F52CAEB7}"/>
              </a:ext>
            </a:extLst>
          </p:cNvPr>
          <p:cNvSpPr/>
          <p:nvPr/>
        </p:nvSpPr>
        <p:spPr>
          <a:xfrm>
            <a:off x="5562595" y="2906947"/>
            <a:ext cx="1066803" cy="1053959"/>
          </a:xfrm>
          <a:prstGeom prst="ellipse">
            <a:avLst/>
          </a:prstGeom>
          <a:gradFill flip="none" rotWithShape="1">
            <a:gsLst>
              <a:gs pos="44000">
                <a:srgbClr val="002060"/>
              </a:gs>
              <a:gs pos="0">
                <a:scrgbClr r="0" g="0" b="0"/>
              </a:gs>
              <a:gs pos="100000">
                <a:schemeClr val="accent1">
                  <a:lumMod val="45000"/>
                  <a:lumOff val="55000"/>
                </a:schemeClr>
              </a:gs>
              <a:gs pos="81184">
                <a:srgbClr val="0070C0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rgbClr val="0070C0">
                  <a:lumMod val="95000"/>
                  <a:alpha val="4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70FE4E-82CE-4237-B188-A2A7A5148552}"/>
              </a:ext>
            </a:extLst>
          </p:cNvPr>
          <p:cNvSpPr txBox="1"/>
          <p:nvPr/>
        </p:nvSpPr>
        <p:spPr>
          <a:xfrm>
            <a:off x="5149725" y="3136613"/>
            <a:ext cx="208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The Gospel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20449-8D9A-4A59-A00A-9C6CE9529275}"/>
              </a:ext>
            </a:extLst>
          </p:cNvPr>
          <p:cNvSpPr txBox="1"/>
          <p:nvPr/>
        </p:nvSpPr>
        <p:spPr>
          <a:xfrm>
            <a:off x="1824135" y="3155122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Central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80C97-D5FE-4B47-89E5-E1ADF1AD61C1}"/>
              </a:ext>
            </a:extLst>
          </p:cNvPr>
          <p:cNvSpPr txBox="1"/>
          <p:nvPr/>
        </p:nvSpPr>
        <p:spPr>
          <a:xfrm>
            <a:off x="1809657" y="393489"/>
            <a:ext cx="168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Tertiary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5E543-2AF3-49A6-9843-2FED80346928}"/>
              </a:ext>
            </a:extLst>
          </p:cNvPr>
          <p:cNvSpPr txBox="1"/>
          <p:nvPr/>
        </p:nvSpPr>
        <p:spPr>
          <a:xfrm>
            <a:off x="1809657" y="1299331"/>
            <a:ext cx="190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Secondary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B421A9-33F7-4006-9376-3D5ACC709670}"/>
              </a:ext>
            </a:extLst>
          </p:cNvPr>
          <p:cNvSpPr txBox="1"/>
          <p:nvPr/>
        </p:nvSpPr>
        <p:spPr>
          <a:xfrm>
            <a:off x="1824135" y="2170908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Primary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CB388181-73CB-4C9F-9BBA-DAFD3700FDE2}"/>
              </a:ext>
            </a:extLst>
          </p:cNvPr>
          <p:cNvSpPr/>
          <p:nvPr/>
        </p:nvSpPr>
        <p:spPr>
          <a:xfrm rot="19757299">
            <a:off x="6354352" y="2082277"/>
            <a:ext cx="2905191" cy="685342"/>
          </a:xfrm>
          <a:prstGeom prst="leftArrow">
            <a:avLst>
              <a:gd name="adj1" fmla="val 36687"/>
              <a:gd name="adj2" fmla="val 50000"/>
            </a:avLst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6A3098-5296-4C2D-9287-8C61113E6007}"/>
              </a:ext>
            </a:extLst>
          </p:cNvPr>
          <p:cNvSpPr txBox="1"/>
          <p:nvPr/>
        </p:nvSpPr>
        <p:spPr>
          <a:xfrm>
            <a:off x="680530" y="5200583"/>
            <a:ext cx="11027664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i="1" dirty="0">
                <a:solidFill>
                  <a:prstClr val="white"/>
                </a:solidFill>
                <a:latin typeface="Californian FB" panose="0207040306080B030204" pitchFamily="18" charset="0"/>
              </a:rPr>
              <a:t>Arianism</a:t>
            </a:r>
            <a:r>
              <a:rPr lang="en-US" sz="4400" dirty="0">
                <a:solidFill>
                  <a:prstClr val="white"/>
                </a:solidFill>
                <a:latin typeface="Californian FB" panose="0207040306080B030204" pitchFamily="18" charset="0"/>
              </a:rPr>
              <a:t>—the Son is not divine</a:t>
            </a:r>
          </a:p>
          <a:p>
            <a:pPr lvl="0" algn="ctr"/>
            <a:r>
              <a:rPr lang="en-US" sz="4400" i="1" dirty="0" err="1">
                <a:solidFill>
                  <a:prstClr val="white"/>
                </a:solidFill>
                <a:latin typeface="Californian FB" panose="0207040306080B030204" pitchFamily="18" charset="0"/>
              </a:rPr>
              <a:t>Macedonianism</a:t>
            </a:r>
            <a:r>
              <a:rPr lang="en-US" sz="4400" dirty="0">
                <a:solidFill>
                  <a:prstClr val="white"/>
                </a:solidFill>
                <a:latin typeface="Californian FB" panose="0207040306080B030204" pitchFamily="18" charset="0"/>
              </a:rPr>
              <a:t>—the Holy Spirit is not divine</a:t>
            </a:r>
            <a:endParaRPr lang="en-US" sz="6000" dirty="0">
              <a:solidFill>
                <a:prstClr val="white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23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D Video Background VBHD0296, Background Images, Background Loops, Background Motion">
            <a:hlinkClick r:id="" action="ppaction://media"/>
            <a:extLst>
              <a:ext uri="{FF2B5EF4-FFF2-40B4-BE49-F238E27FC236}">
                <a16:creationId xmlns:a16="http://schemas.microsoft.com/office/drawing/2014/main" id="{57F81BC2-F2C2-4E6A-946E-7CB3D4DAB4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048000"/>
            <a:ext cx="8763000" cy="762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The Nicene Creed</a:t>
            </a:r>
          </a:p>
        </p:txBody>
      </p:sp>
    </p:spTree>
    <p:extLst>
      <p:ext uri="{BB962C8B-B14F-4D97-AF65-F5344CB8AC3E}">
        <p14:creationId xmlns:p14="http://schemas.microsoft.com/office/powerpoint/2010/main" val="2228605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D Video Background VBHD0296, Background Images, Background Loops, Background Motion">
            <a:hlinkClick r:id="" action="ppaction://media"/>
            <a:extLst>
              <a:ext uri="{FF2B5EF4-FFF2-40B4-BE49-F238E27FC236}">
                <a16:creationId xmlns:a16="http://schemas.microsoft.com/office/drawing/2014/main" id="{166D6E18-8B45-4C65-BC4E-53663807BB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295400"/>
            <a:ext cx="8763000" cy="4267200"/>
          </a:xfrm>
        </p:spPr>
        <p:txBody>
          <a:bodyPr>
            <a:normAutofit/>
          </a:bodyPr>
          <a:lstStyle/>
          <a:p>
            <a:pPr algn="ctr"/>
            <a:endParaRPr lang="en-US" sz="4000" b="1" dirty="0"/>
          </a:p>
          <a:p>
            <a:pPr algn="ctr"/>
            <a:r>
              <a:rPr lang="en-US" sz="4400" dirty="0">
                <a:latin typeface="Californian FB" panose="0207040306080B030204" pitchFamily="18" charset="0"/>
              </a:rPr>
              <a:t>We believe in one God,</a:t>
            </a:r>
          </a:p>
          <a:p>
            <a:pPr algn="ctr"/>
            <a:r>
              <a:rPr lang="en-US" sz="4400" dirty="0">
                <a:latin typeface="Californian FB" panose="0207040306080B030204" pitchFamily="18" charset="0"/>
              </a:rPr>
              <a:t>the Father Almighty,</a:t>
            </a:r>
          </a:p>
          <a:p>
            <a:pPr algn="ctr"/>
            <a:r>
              <a:rPr lang="en-US" sz="4400" dirty="0">
                <a:latin typeface="Californian FB" panose="0207040306080B030204" pitchFamily="18" charset="0"/>
              </a:rPr>
              <a:t>Maker of heaven and earth,</a:t>
            </a:r>
            <a:br>
              <a:rPr lang="en-US" sz="4400" dirty="0">
                <a:latin typeface="Californian FB" panose="0207040306080B030204" pitchFamily="18" charset="0"/>
              </a:rPr>
            </a:br>
            <a:r>
              <a:rPr lang="en-US" sz="4400" dirty="0">
                <a:latin typeface="Californian FB" panose="0207040306080B030204" pitchFamily="18" charset="0"/>
              </a:rPr>
              <a:t>of all things visible and invisible.</a:t>
            </a:r>
          </a:p>
        </p:txBody>
      </p:sp>
    </p:spTree>
    <p:extLst>
      <p:ext uri="{BB962C8B-B14F-4D97-AF65-F5344CB8AC3E}">
        <p14:creationId xmlns:p14="http://schemas.microsoft.com/office/powerpoint/2010/main" val="3385345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D Video Background VBHD0296, Background Images, Background Loops, Background Motion">
            <a:hlinkClick r:id="" action="ppaction://media"/>
            <a:extLst>
              <a:ext uri="{FF2B5EF4-FFF2-40B4-BE49-F238E27FC236}">
                <a16:creationId xmlns:a16="http://schemas.microsoft.com/office/drawing/2014/main" id="{A4521F23-933B-4062-B9CD-06E5C6F617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485900"/>
            <a:ext cx="8763000" cy="3886200"/>
          </a:xfrm>
        </p:spPr>
        <p:txBody>
          <a:bodyPr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4400" dirty="0">
                <a:latin typeface="Californian FB" panose="0207040306080B030204" pitchFamily="18" charset="0"/>
              </a:rPr>
              <a:t>And in one Lord Jesus Christ,</a:t>
            </a:r>
            <a:br>
              <a:rPr lang="en-US" sz="4400" dirty="0">
                <a:latin typeface="Californian FB" panose="0207040306080B030204" pitchFamily="18" charset="0"/>
              </a:rPr>
            </a:br>
            <a:r>
              <a:rPr lang="en-US" sz="4400" dirty="0">
                <a:latin typeface="Californian FB" panose="0207040306080B030204" pitchFamily="18" charset="0"/>
              </a:rPr>
              <a:t>the only Son of God,</a:t>
            </a:r>
            <a:br>
              <a:rPr lang="en-US" sz="4400" dirty="0">
                <a:latin typeface="Californian FB" panose="0207040306080B030204" pitchFamily="18" charset="0"/>
              </a:rPr>
            </a:br>
            <a:r>
              <a:rPr lang="en-US" sz="4400" dirty="0">
                <a:latin typeface="Californian FB" panose="0207040306080B030204" pitchFamily="18" charset="0"/>
              </a:rPr>
              <a:t>begotten from the Father before all ages</a:t>
            </a:r>
            <a:br>
              <a:rPr lang="en-US" sz="4400" dirty="0">
                <a:latin typeface="Californian FB" panose="0207040306080B030204" pitchFamily="18" charset="0"/>
              </a:rPr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77888F-9165-4F74-8039-6D88AD097546}"/>
              </a:ext>
            </a:extLst>
          </p:cNvPr>
          <p:cNvSpPr txBox="1"/>
          <p:nvPr/>
        </p:nvSpPr>
        <p:spPr>
          <a:xfrm>
            <a:off x="2074544" y="3505201"/>
            <a:ext cx="2345055" cy="769441"/>
          </a:xfrm>
          <a:custGeom>
            <a:avLst/>
            <a:gdLst>
              <a:gd name="connsiteX0" fmla="*/ 0 w 2362200"/>
              <a:gd name="connsiteY0" fmla="*/ 0 h 769441"/>
              <a:gd name="connsiteX1" fmla="*/ 2362200 w 2362200"/>
              <a:gd name="connsiteY1" fmla="*/ 0 h 769441"/>
              <a:gd name="connsiteX2" fmla="*/ 2362200 w 2362200"/>
              <a:gd name="connsiteY2" fmla="*/ 769441 h 769441"/>
              <a:gd name="connsiteX3" fmla="*/ 0 w 2362200"/>
              <a:gd name="connsiteY3" fmla="*/ 769441 h 769441"/>
              <a:gd name="connsiteX4" fmla="*/ 0 w 2362200"/>
              <a:gd name="connsiteY4" fmla="*/ 0 h 769441"/>
              <a:gd name="connsiteX0" fmla="*/ 0 w 2364105"/>
              <a:gd name="connsiteY0" fmla="*/ 0 h 769441"/>
              <a:gd name="connsiteX1" fmla="*/ 2364105 w 2364105"/>
              <a:gd name="connsiteY1" fmla="*/ 0 h 769441"/>
              <a:gd name="connsiteX2" fmla="*/ 2364105 w 2364105"/>
              <a:gd name="connsiteY2" fmla="*/ 769441 h 769441"/>
              <a:gd name="connsiteX3" fmla="*/ 1905 w 2364105"/>
              <a:gd name="connsiteY3" fmla="*/ 769441 h 769441"/>
              <a:gd name="connsiteX4" fmla="*/ 0 w 2364105"/>
              <a:gd name="connsiteY4" fmla="*/ 0 h 769441"/>
              <a:gd name="connsiteX0" fmla="*/ 0 w 2364105"/>
              <a:gd name="connsiteY0" fmla="*/ 0 h 769441"/>
              <a:gd name="connsiteX1" fmla="*/ 2364105 w 2364105"/>
              <a:gd name="connsiteY1" fmla="*/ 0 h 769441"/>
              <a:gd name="connsiteX2" fmla="*/ 2364105 w 2364105"/>
              <a:gd name="connsiteY2" fmla="*/ 769441 h 769441"/>
              <a:gd name="connsiteX3" fmla="*/ 80010 w 2364105"/>
              <a:gd name="connsiteY3" fmla="*/ 767536 h 769441"/>
              <a:gd name="connsiteX4" fmla="*/ 0 w 2364105"/>
              <a:gd name="connsiteY4" fmla="*/ 0 h 769441"/>
              <a:gd name="connsiteX0" fmla="*/ 53340 w 2284095"/>
              <a:gd name="connsiteY0" fmla="*/ 24765 h 769441"/>
              <a:gd name="connsiteX1" fmla="*/ 2284095 w 2284095"/>
              <a:gd name="connsiteY1" fmla="*/ 0 h 769441"/>
              <a:gd name="connsiteX2" fmla="*/ 2284095 w 2284095"/>
              <a:gd name="connsiteY2" fmla="*/ 769441 h 769441"/>
              <a:gd name="connsiteX3" fmla="*/ 0 w 2284095"/>
              <a:gd name="connsiteY3" fmla="*/ 767536 h 769441"/>
              <a:gd name="connsiteX4" fmla="*/ 53340 w 2284095"/>
              <a:gd name="connsiteY4" fmla="*/ 24765 h 769441"/>
              <a:gd name="connsiteX0" fmla="*/ 0 w 2289810"/>
              <a:gd name="connsiteY0" fmla="*/ 17145 h 769441"/>
              <a:gd name="connsiteX1" fmla="*/ 2289810 w 2289810"/>
              <a:gd name="connsiteY1" fmla="*/ 0 h 769441"/>
              <a:gd name="connsiteX2" fmla="*/ 2289810 w 2289810"/>
              <a:gd name="connsiteY2" fmla="*/ 769441 h 769441"/>
              <a:gd name="connsiteX3" fmla="*/ 5715 w 2289810"/>
              <a:gd name="connsiteY3" fmla="*/ 767536 h 769441"/>
              <a:gd name="connsiteX4" fmla="*/ 0 w 2289810"/>
              <a:gd name="connsiteY4" fmla="*/ 17145 h 769441"/>
              <a:gd name="connsiteX0" fmla="*/ 0 w 2385060"/>
              <a:gd name="connsiteY0" fmla="*/ 9525 h 769441"/>
              <a:gd name="connsiteX1" fmla="*/ 2385060 w 2385060"/>
              <a:gd name="connsiteY1" fmla="*/ 0 h 769441"/>
              <a:gd name="connsiteX2" fmla="*/ 2385060 w 2385060"/>
              <a:gd name="connsiteY2" fmla="*/ 769441 h 769441"/>
              <a:gd name="connsiteX3" fmla="*/ 100965 w 2385060"/>
              <a:gd name="connsiteY3" fmla="*/ 767536 h 769441"/>
              <a:gd name="connsiteX4" fmla="*/ 0 w 2385060"/>
              <a:gd name="connsiteY4" fmla="*/ 9525 h 769441"/>
              <a:gd name="connsiteX0" fmla="*/ 0 w 2314575"/>
              <a:gd name="connsiteY0" fmla="*/ 19050 h 769441"/>
              <a:gd name="connsiteX1" fmla="*/ 2314575 w 2314575"/>
              <a:gd name="connsiteY1" fmla="*/ 0 h 769441"/>
              <a:gd name="connsiteX2" fmla="*/ 2314575 w 2314575"/>
              <a:gd name="connsiteY2" fmla="*/ 769441 h 769441"/>
              <a:gd name="connsiteX3" fmla="*/ 30480 w 2314575"/>
              <a:gd name="connsiteY3" fmla="*/ 767536 h 769441"/>
              <a:gd name="connsiteX4" fmla="*/ 0 w 2314575"/>
              <a:gd name="connsiteY4" fmla="*/ 19050 h 769441"/>
              <a:gd name="connsiteX0" fmla="*/ 0 w 2305050"/>
              <a:gd name="connsiteY0" fmla="*/ 22860 h 769441"/>
              <a:gd name="connsiteX1" fmla="*/ 2305050 w 2305050"/>
              <a:gd name="connsiteY1" fmla="*/ 0 h 769441"/>
              <a:gd name="connsiteX2" fmla="*/ 2305050 w 2305050"/>
              <a:gd name="connsiteY2" fmla="*/ 769441 h 769441"/>
              <a:gd name="connsiteX3" fmla="*/ 20955 w 2305050"/>
              <a:gd name="connsiteY3" fmla="*/ 767536 h 769441"/>
              <a:gd name="connsiteX4" fmla="*/ 0 w 2305050"/>
              <a:gd name="connsiteY4" fmla="*/ 22860 h 769441"/>
              <a:gd name="connsiteX0" fmla="*/ 17145 w 2284095"/>
              <a:gd name="connsiteY0" fmla="*/ 30480 h 769441"/>
              <a:gd name="connsiteX1" fmla="*/ 2284095 w 2284095"/>
              <a:gd name="connsiteY1" fmla="*/ 0 h 769441"/>
              <a:gd name="connsiteX2" fmla="*/ 2284095 w 2284095"/>
              <a:gd name="connsiteY2" fmla="*/ 769441 h 769441"/>
              <a:gd name="connsiteX3" fmla="*/ 0 w 2284095"/>
              <a:gd name="connsiteY3" fmla="*/ 767536 h 769441"/>
              <a:gd name="connsiteX4" fmla="*/ 17145 w 2284095"/>
              <a:gd name="connsiteY4" fmla="*/ 30480 h 769441"/>
              <a:gd name="connsiteX0" fmla="*/ 0 w 2297430"/>
              <a:gd name="connsiteY0" fmla="*/ 28575 h 769441"/>
              <a:gd name="connsiteX1" fmla="*/ 2297430 w 2297430"/>
              <a:gd name="connsiteY1" fmla="*/ 0 h 769441"/>
              <a:gd name="connsiteX2" fmla="*/ 2297430 w 2297430"/>
              <a:gd name="connsiteY2" fmla="*/ 769441 h 769441"/>
              <a:gd name="connsiteX3" fmla="*/ 13335 w 2297430"/>
              <a:gd name="connsiteY3" fmla="*/ 767536 h 769441"/>
              <a:gd name="connsiteX4" fmla="*/ 0 w 2297430"/>
              <a:gd name="connsiteY4" fmla="*/ 28575 h 769441"/>
              <a:gd name="connsiteX0" fmla="*/ 0 w 2320290"/>
              <a:gd name="connsiteY0" fmla="*/ 26670 h 769441"/>
              <a:gd name="connsiteX1" fmla="*/ 2320290 w 2320290"/>
              <a:gd name="connsiteY1" fmla="*/ 0 h 769441"/>
              <a:gd name="connsiteX2" fmla="*/ 2320290 w 2320290"/>
              <a:gd name="connsiteY2" fmla="*/ 769441 h 769441"/>
              <a:gd name="connsiteX3" fmla="*/ 36195 w 2320290"/>
              <a:gd name="connsiteY3" fmla="*/ 767536 h 769441"/>
              <a:gd name="connsiteX4" fmla="*/ 0 w 2320290"/>
              <a:gd name="connsiteY4" fmla="*/ 26670 h 769441"/>
              <a:gd name="connsiteX0" fmla="*/ 0 w 2333625"/>
              <a:gd name="connsiteY0" fmla="*/ 26670 h 769441"/>
              <a:gd name="connsiteX1" fmla="*/ 2333625 w 2333625"/>
              <a:gd name="connsiteY1" fmla="*/ 0 h 769441"/>
              <a:gd name="connsiteX2" fmla="*/ 2333625 w 2333625"/>
              <a:gd name="connsiteY2" fmla="*/ 769441 h 769441"/>
              <a:gd name="connsiteX3" fmla="*/ 49530 w 2333625"/>
              <a:gd name="connsiteY3" fmla="*/ 767536 h 769441"/>
              <a:gd name="connsiteX4" fmla="*/ 0 w 2333625"/>
              <a:gd name="connsiteY4" fmla="*/ 26670 h 769441"/>
              <a:gd name="connsiteX0" fmla="*/ 0 w 2339340"/>
              <a:gd name="connsiteY0" fmla="*/ 26670 h 769441"/>
              <a:gd name="connsiteX1" fmla="*/ 2339340 w 2339340"/>
              <a:gd name="connsiteY1" fmla="*/ 0 h 769441"/>
              <a:gd name="connsiteX2" fmla="*/ 2339340 w 2339340"/>
              <a:gd name="connsiteY2" fmla="*/ 769441 h 769441"/>
              <a:gd name="connsiteX3" fmla="*/ 55245 w 2339340"/>
              <a:gd name="connsiteY3" fmla="*/ 767536 h 769441"/>
              <a:gd name="connsiteX4" fmla="*/ 0 w 2339340"/>
              <a:gd name="connsiteY4" fmla="*/ 26670 h 769441"/>
              <a:gd name="connsiteX0" fmla="*/ 0 w 2345055"/>
              <a:gd name="connsiteY0" fmla="*/ 26670 h 769441"/>
              <a:gd name="connsiteX1" fmla="*/ 2345055 w 2345055"/>
              <a:gd name="connsiteY1" fmla="*/ 0 h 769441"/>
              <a:gd name="connsiteX2" fmla="*/ 2345055 w 2345055"/>
              <a:gd name="connsiteY2" fmla="*/ 769441 h 769441"/>
              <a:gd name="connsiteX3" fmla="*/ 60960 w 2345055"/>
              <a:gd name="connsiteY3" fmla="*/ 767536 h 769441"/>
              <a:gd name="connsiteX4" fmla="*/ 0 w 2345055"/>
              <a:gd name="connsiteY4" fmla="*/ 2667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5055" h="769441">
                <a:moveTo>
                  <a:pt x="0" y="26670"/>
                </a:moveTo>
                <a:lnTo>
                  <a:pt x="2345055" y="0"/>
                </a:lnTo>
                <a:lnTo>
                  <a:pt x="2345055" y="769441"/>
                </a:lnTo>
                <a:lnTo>
                  <a:pt x="60960" y="767536"/>
                </a:lnTo>
                <a:lnTo>
                  <a:pt x="0" y="2667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fornian FB" panose="0207040306080B030204" pitchFamily="18" charset="0"/>
              </a:rPr>
              <a:t>begotten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8285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D Video Background VBHD0296, Background Images, Background Loops, Background Motion">
            <a:hlinkClick r:id="" action="ppaction://media"/>
            <a:extLst>
              <a:ext uri="{FF2B5EF4-FFF2-40B4-BE49-F238E27FC236}">
                <a16:creationId xmlns:a16="http://schemas.microsoft.com/office/drawing/2014/main" id="{A4521F23-933B-4062-B9CD-06E5C6F617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409700"/>
            <a:ext cx="8686800" cy="4038600"/>
          </a:xfrm>
        </p:spPr>
        <p:txBody>
          <a:bodyPr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4400" b="1" dirty="0">
                <a:latin typeface="Californian FB" panose="0207040306080B030204" pitchFamily="18" charset="0"/>
              </a:rPr>
              <a:t>Hebrews 11:17</a:t>
            </a:r>
            <a:r>
              <a:rPr lang="en-US" sz="4400" dirty="0">
                <a:latin typeface="Californian FB" panose="0207040306080B030204" pitchFamily="18" charset="0"/>
              </a:rPr>
              <a:t> By faith Abraham, when he was tested, offered up Isaac, and he who had received the promises was offering up his only begotten son.</a:t>
            </a:r>
          </a:p>
        </p:txBody>
      </p:sp>
    </p:spTree>
    <p:extLst>
      <p:ext uri="{BB962C8B-B14F-4D97-AF65-F5344CB8AC3E}">
        <p14:creationId xmlns:p14="http://schemas.microsoft.com/office/powerpoint/2010/main" val="3437681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D Video Background VBHD0296, Background Images, Background Loops, Background Motion">
            <a:hlinkClick r:id="" action="ppaction://media"/>
            <a:extLst>
              <a:ext uri="{FF2B5EF4-FFF2-40B4-BE49-F238E27FC236}">
                <a16:creationId xmlns:a16="http://schemas.microsoft.com/office/drawing/2014/main" id="{A4521F23-933B-4062-B9CD-06E5C6F617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676400"/>
            <a:ext cx="8763000" cy="35052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Californian FB" panose="0207040306080B030204" pitchFamily="18" charset="0"/>
              </a:rPr>
              <a:t>God from God,</a:t>
            </a:r>
            <a:br>
              <a:rPr lang="en-US" sz="3600" dirty="0">
                <a:latin typeface="Californian FB" panose="0207040306080B030204" pitchFamily="18" charset="0"/>
              </a:rPr>
            </a:br>
            <a:r>
              <a:rPr lang="en-US" sz="3600" dirty="0">
                <a:latin typeface="Californian FB" panose="0207040306080B030204" pitchFamily="18" charset="0"/>
              </a:rPr>
              <a:t>Light from Light,</a:t>
            </a:r>
            <a:br>
              <a:rPr lang="en-US" sz="3600" dirty="0">
                <a:latin typeface="Californian FB" panose="0207040306080B030204" pitchFamily="18" charset="0"/>
              </a:rPr>
            </a:br>
            <a:r>
              <a:rPr lang="en-US" sz="3600" dirty="0">
                <a:latin typeface="Californian FB" panose="0207040306080B030204" pitchFamily="18" charset="0"/>
              </a:rPr>
              <a:t>true God from true God,</a:t>
            </a:r>
            <a:br>
              <a:rPr lang="en-US" sz="3600" dirty="0">
                <a:latin typeface="Californian FB" panose="0207040306080B030204" pitchFamily="18" charset="0"/>
              </a:rPr>
            </a:br>
            <a:r>
              <a:rPr lang="en-US" sz="3600" dirty="0">
                <a:latin typeface="Californian FB" panose="0207040306080B030204" pitchFamily="18" charset="0"/>
              </a:rPr>
              <a:t>begotten, not made;</a:t>
            </a:r>
            <a:br>
              <a:rPr lang="en-US" sz="3600" dirty="0">
                <a:latin typeface="Californian FB" panose="0207040306080B030204" pitchFamily="18" charset="0"/>
              </a:rPr>
            </a:br>
            <a:r>
              <a:rPr lang="en-US" sz="3600" dirty="0">
                <a:latin typeface="Californian FB" panose="0207040306080B030204" pitchFamily="18" charset="0"/>
              </a:rPr>
              <a:t>of the same essence as the Father.</a:t>
            </a:r>
            <a:br>
              <a:rPr lang="en-US" sz="3600" dirty="0">
                <a:latin typeface="Californian FB" panose="0207040306080B030204" pitchFamily="18" charset="0"/>
              </a:rPr>
            </a:br>
            <a:r>
              <a:rPr lang="en-US" sz="3600" dirty="0">
                <a:latin typeface="Californian FB" panose="0207040306080B030204" pitchFamily="18" charset="0"/>
              </a:rPr>
              <a:t>Through him all things were made.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CFB595-0A81-4AEC-89F4-C94D12041BDE}"/>
              </a:ext>
            </a:extLst>
          </p:cNvPr>
          <p:cNvSpPr/>
          <p:nvPr/>
        </p:nvSpPr>
        <p:spPr>
          <a:xfrm>
            <a:off x="5074182" y="3865246"/>
            <a:ext cx="1592103" cy="646331"/>
          </a:xfrm>
          <a:custGeom>
            <a:avLst/>
            <a:gdLst>
              <a:gd name="connsiteX0" fmla="*/ 0 w 1592103"/>
              <a:gd name="connsiteY0" fmla="*/ 0 h 646331"/>
              <a:gd name="connsiteX1" fmla="*/ 1592103 w 1592103"/>
              <a:gd name="connsiteY1" fmla="*/ 0 h 646331"/>
              <a:gd name="connsiteX2" fmla="*/ 1592103 w 1592103"/>
              <a:gd name="connsiteY2" fmla="*/ 646331 h 646331"/>
              <a:gd name="connsiteX3" fmla="*/ 0 w 1592103"/>
              <a:gd name="connsiteY3" fmla="*/ 646331 h 646331"/>
              <a:gd name="connsiteX4" fmla="*/ 0 w 1592103"/>
              <a:gd name="connsiteY4" fmla="*/ 0 h 646331"/>
              <a:gd name="connsiteX0" fmla="*/ 0 w 1648087"/>
              <a:gd name="connsiteY0" fmla="*/ 0 h 646331"/>
              <a:gd name="connsiteX1" fmla="*/ 1648087 w 1648087"/>
              <a:gd name="connsiteY1" fmla="*/ 0 h 646331"/>
              <a:gd name="connsiteX2" fmla="*/ 1648087 w 1648087"/>
              <a:gd name="connsiteY2" fmla="*/ 646331 h 646331"/>
              <a:gd name="connsiteX3" fmla="*/ 55984 w 1648087"/>
              <a:gd name="connsiteY3" fmla="*/ 646331 h 646331"/>
              <a:gd name="connsiteX4" fmla="*/ 0 w 1648087"/>
              <a:gd name="connsiteY4" fmla="*/ 0 h 646331"/>
              <a:gd name="connsiteX0" fmla="*/ 0 w 1648087"/>
              <a:gd name="connsiteY0" fmla="*/ 0 h 671096"/>
              <a:gd name="connsiteX1" fmla="*/ 1648087 w 1648087"/>
              <a:gd name="connsiteY1" fmla="*/ 0 h 671096"/>
              <a:gd name="connsiteX2" fmla="*/ 1648087 w 1648087"/>
              <a:gd name="connsiteY2" fmla="*/ 646331 h 671096"/>
              <a:gd name="connsiteX3" fmla="*/ 36934 w 1648087"/>
              <a:gd name="connsiteY3" fmla="*/ 671096 h 671096"/>
              <a:gd name="connsiteX4" fmla="*/ 0 w 1648087"/>
              <a:gd name="connsiteY4" fmla="*/ 0 h 671096"/>
              <a:gd name="connsiteX0" fmla="*/ 0 w 1648087"/>
              <a:gd name="connsiteY0" fmla="*/ 0 h 671096"/>
              <a:gd name="connsiteX1" fmla="*/ 1648087 w 1648087"/>
              <a:gd name="connsiteY1" fmla="*/ 0 h 671096"/>
              <a:gd name="connsiteX2" fmla="*/ 1648087 w 1648087"/>
              <a:gd name="connsiteY2" fmla="*/ 646331 h 671096"/>
              <a:gd name="connsiteX3" fmla="*/ 36934 w 1648087"/>
              <a:gd name="connsiteY3" fmla="*/ 671096 h 671096"/>
              <a:gd name="connsiteX4" fmla="*/ 0 w 1648087"/>
              <a:gd name="connsiteY4" fmla="*/ 0 h 671096"/>
              <a:gd name="connsiteX0" fmla="*/ 0 w 1648087"/>
              <a:gd name="connsiteY0" fmla="*/ 36195 h 671096"/>
              <a:gd name="connsiteX1" fmla="*/ 1648087 w 1648087"/>
              <a:gd name="connsiteY1" fmla="*/ 0 h 671096"/>
              <a:gd name="connsiteX2" fmla="*/ 1648087 w 1648087"/>
              <a:gd name="connsiteY2" fmla="*/ 646331 h 671096"/>
              <a:gd name="connsiteX3" fmla="*/ 36934 w 1648087"/>
              <a:gd name="connsiteY3" fmla="*/ 671096 h 671096"/>
              <a:gd name="connsiteX4" fmla="*/ 0 w 1648087"/>
              <a:gd name="connsiteY4" fmla="*/ 36195 h 671096"/>
              <a:gd name="connsiteX0" fmla="*/ 0 w 1640467"/>
              <a:gd name="connsiteY0" fmla="*/ 89535 h 671096"/>
              <a:gd name="connsiteX1" fmla="*/ 1640467 w 1640467"/>
              <a:gd name="connsiteY1" fmla="*/ 0 h 671096"/>
              <a:gd name="connsiteX2" fmla="*/ 1640467 w 1640467"/>
              <a:gd name="connsiteY2" fmla="*/ 646331 h 671096"/>
              <a:gd name="connsiteX3" fmla="*/ 29314 w 1640467"/>
              <a:gd name="connsiteY3" fmla="*/ 671096 h 671096"/>
              <a:gd name="connsiteX4" fmla="*/ 0 w 1640467"/>
              <a:gd name="connsiteY4" fmla="*/ 89535 h 671096"/>
              <a:gd name="connsiteX0" fmla="*/ 7305 w 1624912"/>
              <a:gd name="connsiteY0" fmla="*/ 89535 h 671096"/>
              <a:gd name="connsiteX1" fmla="*/ 1624912 w 1624912"/>
              <a:gd name="connsiteY1" fmla="*/ 0 h 671096"/>
              <a:gd name="connsiteX2" fmla="*/ 1624912 w 1624912"/>
              <a:gd name="connsiteY2" fmla="*/ 646331 h 671096"/>
              <a:gd name="connsiteX3" fmla="*/ 13759 w 1624912"/>
              <a:gd name="connsiteY3" fmla="*/ 671096 h 671096"/>
              <a:gd name="connsiteX4" fmla="*/ 7305 w 1624912"/>
              <a:gd name="connsiteY4" fmla="*/ 89535 h 671096"/>
              <a:gd name="connsiteX0" fmla="*/ 5860 w 1625372"/>
              <a:gd name="connsiteY0" fmla="*/ 70485 h 671096"/>
              <a:gd name="connsiteX1" fmla="*/ 1625372 w 1625372"/>
              <a:gd name="connsiteY1" fmla="*/ 0 h 671096"/>
              <a:gd name="connsiteX2" fmla="*/ 1625372 w 1625372"/>
              <a:gd name="connsiteY2" fmla="*/ 646331 h 671096"/>
              <a:gd name="connsiteX3" fmla="*/ 14219 w 1625372"/>
              <a:gd name="connsiteY3" fmla="*/ 671096 h 671096"/>
              <a:gd name="connsiteX4" fmla="*/ 5860 w 1625372"/>
              <a:gd name="connsiteY4" fmla="*/ 70485 h 671096"/>
              <a:gd name="connsiteX0" fmla="*/ 4451 w 1625868"/>
              <a:gd name="connsiteY0" fmla="*/ 49530 h 671096"/>
              <a:gd name="connsiteX1" fmla="*/ 1625868 w 1625868"/>
              <a:gd name="connsiteY1" fmla="*/ 0 h 671096"/>
              <a:gd name="connsiteX2" fmla="*/ 1625868 w 1625868"/>
              <a:gd name="connsiteY2" fmla="*/ 646331 h 671096"/>
              <a:gd name="connsiteX3" fmla="*/ 14715 w 1625868"/>
              <a:gd name="connsiteY3" fmla="*/ 671096 h 671096"/>
              <a:gd name="connsiteX4" fmla="*/ 4451 w 1625868"/>
              <a:gd name="connsiteY4" fmla="*/ 49530 h 671096"/>
              <a:gd name="connsiteX0" fmla="*/ 0 w 1621417"/>
              <a:gd name="connsiteY0" fmla="*/ 49530 h 646331"/>
              <a:gd name="connsiteX1" fmla="*/ 1621417 w 1621417"/>
              <a:gd name="connsiteY1" fmla="*/ 0 h 646331"/>
              <a:gd name="connsiteX2" fmla="*/ 1621417 w 1621417"/>
              <a:gd name="connsiteY2" fmla="*/ 646331 h 646331"/>
              <a:gd name="connsiteX3" fmla="*/ 25504 w 1621417"/>
              <a:gd name="connsiteY3" fmla="*/ 589181 h 646331"/>
              <a:gd name="connsiteX4" fmla="*/ 0 w 1621417"/>
              <a:gd name="connsiteY4" fmla="*/ 49530 h 646331"/>
              <a:gd name="connsiteX0" fmla="*/ 0 w 1621417"/>
              <a:gd name="connsiteY0" fmla="*/ 49530 h 589181"/>
              <a:gd name="connsiteX1" fmla="*/ 1621417 w 1621417"/>
              <a:gd name="connsiteY1" fmla="*/ 0 h 589181"/>
              <a:gd name="connsiteX2" fmla="*/ 1589032 w 1621417"/>
              <a:gd name="connsiteY2" fmla="*/ 581561 h 589181"/>
              <a:gd name="connsiteX3" fmla="*/ 25504 w 1621417"/>
              <a:gd name="connsiteY3" fmla="*/ 589181 h 589181"/>
              <a:gd name="connsiteX4" fmla="*/ 0 w 1621417"/>
              <a:gd name="connsiteY4" fmla="*/ 49530 h 589181"/>
              <a:gd name="connsiteX0" fmla="*/ 0 w 1589032"/>
              <a:gd name="connsiteY0" fmla="*/ 38100 h 577751"/>
              <a:gd name="connsiteX1" fmla="*/ 1535692 w 1589032"/>
              <a:gd name="connsiteY1" fmla="*/ 0 h 577751"/>
              <a:gd name="connsiteX2" fmla="*/ 1589032 w 1589032"/>
              <a:gd name="connsiteY2" fmla="*/ 570131 h 577751"/>
              <a:gd name="connsiteX3" fmla="*/ 25504 w 1589032"/>
              <a:gd name="connsiteY3" fmla="*/ 577751 h 577751"/>
              <a:gd name="connsiteX4" fmla="*/ 0 w 1589032"/>
              <a:gd name="connsiteY4" fmla="*/ 38100 h 577751"/>
              <a:gd name="connsiteX0" fmla="*/ 0 w 1589032"/>
              <a:gd name="connsiteY0" fmla="*/ 51435 h 591086"/>
              <a:gd name="connsiteX1" fmla="*/ 1589032 w 1589032"/>
              <a:gd name="connsiteY1" fmla="*/ 0 h 591086"/>
              <a:gd name="connsiteX2" fmla="*/ 1589032 w 1589032"/>
              <a:gd name="connsiteY2" fmla="*/ 583466 h 591086"/>
              <a:gd name="connsiteX3" fmla="*/ 25504 w 1589032"/>
              <a:gd name="connsiteY3" fmla="*/ 591086 h 591086"/>
              <a:gd name="connsiteX4" fmla="*/ 0 w 1589032"/>
              <a:gd name="connsiteY4" fmla="*/ 51435 h 591086"/>
              <a:gd name="connsiteX0" fmla="*/ 0 w 1589032"/>
              <a:gd name="connsiteY0" fmla="*/ 81915 h 621566"/>
              <a:gd name="connsiteX1" fmla="*/ 1574268 w 1589032"/>
              <a:gd name="connsiteY1" fmla="*/ 0 h 621566"/>
              <a:gd name="connsiteX2" fmla="*/ 1589032 w 1589032"/>
              <a:gd name="connsiteY2" fmla="*/ 30480 h 621566"/>
              <a:gd name="connsiteX3" fmla="*/ 1589032 w 1589032"/>
              <a:gd name="connsiteY3" fmla="*/ 613946 h 621566"/>
              <a:gd name="connsiteX4" fmla="*/ 25504 w 1589032"/>
              <a:gd name="connsiteY4" fmla="*/ 621566 h 621566"/>
              <a:gd name="connsiteX5" fmla="*/ 0 w 1589032"/>
              <a:gd name="connsiteY5" fmla="*/ 81915 h 621566"/>
              <a:gd name="connsiteX0" fmla="*/ 0 w 1589032"/>
              <a:gd name="connsiteY0" fmla="*/ 59055 h 598706"/>
              <a:gd name="connsiteX1" fmla="*/ 1570458 w 1589032"/>
              <a:gd name="connsiteY1" fmla="*/ 0 h 598706"/>
              <a:gd name="connsiteX2" fmla="*/ 1589032 w 1589032"/>
              <a:gd name="connsiteY2" fmla="*/ 7620 h 598706"/>
              <a:gd name="connsiteX3" fmla="*/ 1589032 w 1589032"/>
              <a:gd name="connsiteY3" fmla="*/ 591086 h 598706"/>
              <a:gd name="connsiteX4" fmla="*/ 25504 w 1589032"/>
              <a:gd name="connsiteY4" fmla="*/ 598706 h 598706"/>
              <a:gd name="connsiteX5" fmla="*/ 0 w 1589032"/>
              <a:gd name="connsiteY5" fmla="*/ 59055 h 598706"/>
              <a:gd name="connsiteX0" fmla="*/ 0 w 1589032"/>
              <a:gd name="connsiteY0" fmla="*/ 59055 h 598706"/>
              <a:gd name="connsiteX1" fmla="*/ 1570458 w 1589032"/>
              <a:gd name="connsiteY1" fmla="*/ 0 h 598706"/>
              <a:gd name="connsiteX2" fmla="*/ 1589032 w 1589032"/>
              <a:gd name="connsiteY2" fmla="*/ 7620 h 598706"/>
              <a:gd name="connsiteX3" fmla="*/ 1589032 w 1589032"/>
              <a:gd name="connsiteY3" fmla="*/ 591086 h 598706"/>
              <a:gd name="connsiteX4" fmla="*/ 25504 w 1589032"/>
              <a:gd name="connsiteY4" fmla="*/ 598706 h 598706"/>
              <a:gd name="connsiteX5" fmla="*/ 0 w 1589032"/>
              <a:gd name="connsiteY5" fmla="*/ 59055 h 598706"/>
              <a:gd name="connsiteX0" fmla="*/ 0 w 1600462"/>
              <a:gd name="connsiteY0" fmla="*/ 45720 h 598706"/>
              <a:gd name="connsiteX1" fmla="*/ 1581888 w 1600462"/>
              <a:gd name="connsiteY1" fmla="*/ 0 h 598706"/>
              <a:gd name="connsiteX2" fmla="*/ 1600462 w 1600462"/>
              <a:gd name="connsiteY2" fmla="*/ 7620 h 598706"/>
              <a:gd name="connsiteX3" fmla="*/ 1600462 w 1600462"/>
              <a:gd name="connsiteY3" fmla="*/ 591086 h 598706"/>
              <a:gd name="connsiteX4" fmla="*/ 36934 w 1600462"/>
              <a:gd name="connsiteY4" fmla="*/ 598706 h 598706"/>
              <a:gd name="connsiteX5" fmla="*/ 0 w 1600462"/>
              <a:gd name="connsiteY5" fmla="*/ 45720 h 598706"/>
              <a:gd name="connsiteX0" fmla="*/ 0 w 1602367"/>
              <a:gd name="connsiteY0" fmla="*/ 57150 h 598706"/>
              <a:gd name="connsiteX1" fmla="*/ 1583793 w 1602367"/>
              <a:gd name="connsiteY1" fmla="*/ 0 h 598706"/>
              <a:gd name="connsiteX2" fmla="*/ 1602367 w 1602367"/>
              <a:gd name="connsiteY2" fmla="*/ 7620 h 598706"/>
              <a:gd name="connsiteX3" fmla="*/ 1602367 w 1602367"/>
              <a:gd name="connsiteY3" fmla="*/ 591086 h 598706"/>
              <a:gd name="connsiteX4" fmla="*/ 38839 w 1602367"/>
              <a:gd name="connsiteY4" fmla="*/ 598706 h 598706"/>
              <a:gd name="connsiteX5" fmla="*/ 0 w 1602367"/>
              <a:gd name="connsiteY5" fmla="*/ 57150 h 598706"/>
              <a:gd name="connsiteX0" fmla="*/ 0 w 1590937"/>
              <a:gd name="connsiteY0" fmla="*/ 62865 h 598706"/>
              <a:gd name="connsiteX1" fmla="*/ 1572363 w 1590937"/>
              <a:gd name="connsiteY1" fmla="*/ 0 h 598706"/>
              <a:gd name="connsiteX2" fmla="*/ 1590937 w 1590937"/>
              <a:gd name="connsiteY2" fmla="*/ 7620 h 598706"/>
              <a:gd name="connsiteX3" fmla="*/ 1590937 w 1590937"/>
              <a:gd name="connsiteY3" fmla="*/ 591086 h 598706"/>
              <a:gd name="connsiteX4" fmla="*/ 27409 w 1590937"/>
              <a:gd name="connsiteY4" fmla="*/ 598706 h 598706"/>
              <a:gd name="connsiteX5" fmla="*/ 0 w 1590937"/>
              <a:gd name="connsiteY5" fmla="*/ 62865 h 598706"/>
              <a:gd name="connsiteX0" fmla="*/ 0 w 1590937"/>
              <a:gd name="connsiteY0" fmla="*/ 55245 h 598706"/>
              <a:gd name="connsiteX1" fmla="*/ 1572363 w 1590937"/>
              <a:gd name="connsiteY1" fmla="*/ 0 h 598706"/>
              <a:gd name="connsiteX2" fmla="*/ 1590937 w 1590937"/>
              <a:gd name="connsiteY2" fmla="*/ 7620 h 598706"/>
              <a:gd name="connsiteX3" fmla="*/ 1590937 w 1590937"/>
              <a:gd name="connsiteY3" fmla="*/ 591086 h 598706"/>
              <a:gd name="connsiteX4" fmla="*/ 27409 w 1590937"/>
              <a:gd name="connsiteY4" fmla="*/ 598706 h 598706"/>
              <a:gd name="connsiteX5" fmla="*/ 0 w 1590937"/>
              <a:gd name="connsiteY5" fmla="*/ 55245 h 598706"/>
              <a:gd name="connsiteX0" fmla="*/ 0 w 1590937"/>
              <a:gd name="connsiteY0" fmla="*/ 45720 h 598706"/>
              <a:gd name="connsiteX1" fmla="*/ 1572363 w 1590937"/>
              <a:gd name="connsiteY1" fmla="*/ 0 h 598706"/>
              <a:gd name="connsiteX2" fmla="*/ 1590937 w 1590937"/>
              <a:gd name="connsiteY2" fmla="*/ 7620 h 598706"/>
              <a:gd name="connsiteX3" fmla="*/ 1590937 w 1590937"/>
              <a:gd name="connsiteY3" fmla="*/ 591086 h 598706"/>
              <a:gd name="connsiteX4" fmla="*/ 27409 w 1590937"/>
              <a:gd name="connsiteY4" fmla="*/ 598706 h 598706"/>
              <a:gd name="connsiteX5" fmla="*/ 0 w 1590937"/>
              <a:gd name="connsiteY5" fmla="*/ 45720 h 598706"/>
              <a:gd name="connsiteX0" fmla="*/ 0 w 1590937"/>
              <a:gd name="connsiteY0" fmla="*/ 30480 h 598706"/>
              <a:gd name="connsiteX1" fmla="*/ 1572363 w 1590937"/>
              <a:gd name="connsiteY1" fmla="*/ 0 h 598706"/>
              <a:gd name="connsiteX2" fmla="*/ 1590937 w 1590937"/>
              <a:gd name="connsiteY2" fmla="*/ 7620 h 598706"/>
              <a:gd name="connsiteX3" fmla="*/ 1590937 w 1590937"/>
              <a:gd name="connsiteY3" fmla="*/ 591086 h 598706"/>
              <a:gd name="connsiteX4" fmla="*/ 27409 w 1590937"/>
              <a:gd name="connsiteY4" fmla="*/ 598706 h 598706"/>
              <a:gd name="connsiteX5" fmla="*/ 0 w 1590937"/>
              <a:gd name="connsiteY5" fmla="*/ 30480 h 598706"/>
              <a:gd name="connsiteX0" fmla="*/ 0 w 1590937"/>
              <a:gd name="connsiteY0" fmla="*/ 1905 h 598706"/>
              <a:gd name="connsiteX1" fmla="*/ 1572363 w 1590937"/>
              <a:gd name="connsiteY1" fmla="*/ 0 h 598706"/>
              <a:gd name="connsiteX2" fmla="*/ 1590937 w 1590937"/>
              <a:gd name="connsiteY2" fmla="*/ 7620 h 598706"/>
              <a:gd name="connsiteX3" fmla="*/ 1590937 w 1590937"/>
              <a:gd name="connsiteY3" fmla="*/ 591086 h 598706"/>
              <a:gd name="connsiteX4" fmla="*/ 27409 w 1590937"/>
              <a:gd name="connsiteY4" fmla="*/ 598706 h 598706"/>
              <a:gd name="connsiteX5" fmla="*/ 0 w 1590937"/>
              <a:gd name="connsiteY5" fmla="*/ 1905 h 598706"/>
              <a:gd name="connsiteX0" fmla="*/ 0 w 1590937"/>
              <a:gd name="connsiteY0" fmla="*/ 13335 h 610136"/>
              <a:gd name="connsiteX1" fmla="*/ 1572363 w 1590937"/>
              <a:gd name="connsiteY1" fmla="*/ 0 h 610136"/>
              <a:gd name="connsiteX2" fmla="*/ 1590937 w 1590937"/>
              <a:gd name="connsiteY2" fmla="*/ 19050 h 610136"/>
              <a:gd name="connsiteX3" fmla="*/ 1590937 w 1590937"/>
              <a:gd name="connsiteY3" fmla="*/ 602516 h 610136"/>
              <a:gd name="connsiteX4" fmla="*/ 27409 w 1590937"/>
              <a:gd name="connsiteY4" fmla="*/ 610136 h 610136"/>
              <a:gd name="connsiteX5" fmla="*/ 0 w 1590937"/>
              <a:gd name="connsiteY5" fmla="*/ 13335 h 6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937" h="610136">
                <a:moveTo>
                  <a:pt x="0" y="13335"/>
                </a:moveTo>
                <a:lnTo>
                  <a:pt x="1572363" y="0"/>
                </a:lnTo>
                <a:lnTo>
                  <a:pt x="1590937" y="19050"/>
                </a:lnTo>
                <a:lnTo>
                  <a:pt x="1590937" y="602516"/>
                </a:lnTo>
                <a:lnTo>
                  <a:pt x="27409" y="610136"/>
                </a:lnTo>
                <a:cubicBezTo>
                  <a:pt x="-5857" y="430252"/>
                  <a:pt x="12311" y="237034"/>
                  <a:pt x="0" y="13335"/>
                </a:cubicBezTo>
                <a:close/>
              </a:path>
            </a:pathLst>
          </a:cu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Californian FB" panose="0207040306080B030204" pitchFamily="18" charset="0"/>
              </a:rPr>
              <a:t>essence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218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D Video Background VBHD0296, Background Images, Background Loops, Background Motion">
            <a:hlinkClick r:id="" action="ppaction://media"/>
            <a:extLst>
              <a:ext uri="{FF2B5EF4-FFF2-40B4-BE49-F238E27FC236}">
                <a16:creationId xmlns:a16="http://schemas.microsoft.com/office/drawing/2014/main" id="{8CFF05C4-4C41-4463-A473-DB38909CF7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28600"/>
            <a:ext cx="8763000" cy="66294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fornian FB" panose="0207040306080B030204" pitchFamily="18" charset="0"/>
              </a:rPr>
              <a:t>For us and for our salvation</a:t>
            </a:r>
            <a:br>
              <a:rPr lang="en-US" sz="3200" dirty="0">
                <a:latin typeface="Californian FB" panose="0207040306080B030204" pitchFamily="18" charset="0"/>
              </a:rPr>
            </a:br>
            <a:r>
              <a:rPr lang="en-US" sz="3200" dirty="0">
                <a:latin typeface="Californian FB" panose="0207040306080B030204" pitchFamily="18" charset="0"/>
              </a:rPr>
              <a:t>he came down from heaven;</a:t>
            </a:r>
            <a:br>
              <a:rPr lang="en-US" sz="3200" dirty="0">
                <a:latin typeface="Californian FB" panose="0207040306080B030204" pitchFamily="18" charset="0"/>
              </a:rPr>
            </a:br>
            <a:r>
              <a:rPr lang="en-US" sz="3200" dirty="0">
                <a:latin typeface="Californian FB" panose="0207040306080B030204" pitchFamily="18" charset="0"/>
              </a:rPr>
              <a:t>he became incarnate by the Holy Spirit and the virgin Mary, and was made human.</a:t>
            </a:r>
            <a:br>
              <a:rPr lang="en-US" sz="3200" dirty="0">
                <a:latin typeface="Californian FB" panose="0207040306080B030204" pitchFamily="18" charset="0"/>
              </a:rPr>
            </a:br>
            <a:r>
              <a:rPr lang="en-US" sz="3200" dirty="0">
                <a:latin typeface="Californian FB" panose="0207040306080B030204" pitchFamily="18" charset="0"/>
              </a:rPr>
              <a:t>He was crucified for us under Pontius Pilate;</a:t>
            </a:r>
            <a:br>
              <a:rPr lang="en-US" sz="3200" dirty="0">
                <a:latin typeface="Californian FB" panose="0207040306080B030204" pitchFamily="18" charset="0"/>
              </a:rPr>
            </a:br>
            <a:r>
              <a:rPr lang="en-US" sz="3200" dirty="0">
                <a:latin typeface="Californian FB" panose="0207040306080B030204" pitchFamily="18" charset="0"/>
              </a:rPr>
              <a:t>he suffered and was buried.</a:t>
            </a:r>
            <a:br>
              <a:rPr lang="en-US" sz="3200" dirty="0">
                <a:latin typeface="Californian FB" panose="0207040306080B030204" pitchFamily="18" charset="0"/>
              </a:rPr>
            </a:br>
            <a:r>
              <a:rPr lang="en-US" sz="3200" dirty="0">
                <a:latin typeface="Californian FB" panose="0207040306080B030204" pitchFamily="18" charset="0"/>
              </a:rPr>
              <a:t>The third day he rose again, according to the Scriptures.</a:t>
            </a:r>
            <a:br>
              <a:rPr lang="en-US" sz="3200" dirty="0">
                <a:latin typeface="Californian FB" panose="0207040306080B030204" pitchFamily="18" charset="0"/>
              </a:rPr>
            </a:br>
            <a:r>
              <a:rPr lang="en-US" sz="3200" dirty="0">
                <a:latin typeface="Californian FB" panose="0207040306080B030204" pitchFamily="18" charset="0"/>
              </a:rPr>
              <a:t>He ascended to heaven</a:t>
            </a:r>
            <a:br>
              <a:rPr lang="en-US" sz="3200" dirty="0">
                <a:latin typeface="Californian FB" panose="0207040306080B030204" pitchFamily="18" charset="0"/>
              </a:rPr>
            </a:br>
            <a:r>
              <a:rPr lang="en-US" sz="3200" dirty="0">
                <a:latin typeface="Californian FB" panose="0207040306080B030204" pitchFamily="18" charset="0"/>
              </a:rPr>
              <a:t>and is seated at the right hand of the Father.</a:t>
            </a:r>
            <a:br>
              <a:rPr lang="en-US" sz="3200" dirty="0">
                <a:latin typeface="Californian FB" panose="0207040306080B030204" pitchFamily="18" charset="0"/>
              </a:rPr>
            </a:br>
            <a:r>
              <a:rPr lang="en-US" sz="3200" dirty="0">
                <a:latin typeface="Californian FB" panose="0207040306080B030204" pitchFamily="18" charset="0"/>
              </a:rPr>
              <a:t>He will come again with glory</a:t>
            </a:r>
            <a:br>
              <a:rPr lang="en-US" sz="3200" dirty="0">
                <a:latin typeface="Californian FB" panose="0207040306080B030204" pitchFamily="18" charset="0"/>
              </a:rPr>
            </a:br>
            <a:r>
              <a:rPr lang="en-US" sz="3200" dirty="0">
                <a:latin typeface="Californian FB" panose="0207040306080B030204" pitchFamily="18" charset="0"/>
              </a:rPr>
              <a:t>to judge the living and the dead.</a:t>
            </a:r>
            <a:br>
              <a:rPr lang="en-US" sz="3200" dirty="0">
                <a:latin typeface="Californian FB" panose="0207040306080B030204" pitchFamily="18" charset="0"/>
              </a:rPr>
            </a:br>
            <a:r>
              <a:rPr lang="en-US" sz="3200" dirty="0">
                <a:latin typeface="Californian FB" panose="0207040306080B030204" pitchFamily="18" charset="0"/>
              </a:rPr>
              <a:t>His kingdom will never end.</a:t>
            </a:r>
          </a:p>
          <a:p>
            <a:pPr algn="l"/>
            <a:endParaRPr lang="en-US" sz="3600" dirty="0"/>
          </a:p>
          <a:p>
            <a:pPr algn="ctr"/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253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D Video Background VBHD0296, Background Images, Background Loops, Background Motion">
            <a:hlinkClick r:id="" action="ppaction://media"/>
            <a:extLst>
              <a:ext uri="{FF2B5EF4-FFF2-40B4-BE49-F238E27FC236}">
                <a16:creationId xmlns:a16="http://schemas.microsoft.com/office/drawing/2014/main" id="{A0E9E29C-C6A4-41C8-B081-68A4FF173A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752600"/>
            <a:ext cx="8763000" cy="33528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fornian FB" panose="0207040306080B030204" pitchFamily="18" charset="0"/>
              </a:rPr>
              <a:t>And we believe in the Holy Spirit,</a:t>
            </a:r>
            <a:br>
              <a:rPr lang="en-US" sz="3200" dirty="0">
                <a:latin typeface="Californian FB" panose="0207040306080B030204" pitchFamily="18" charset="0"/>
              </a:rPr>
            </a:br>
            <a:r>
              <a:rPr lang="en-US" sz="3200" dirty="0">
                <a:latin typeface="Californian FB" panose="0207040306080B030204" pitchFamily="18" charset="0"/>
              </a:rPr>
              <a:t>the Lord, the giver of life.</a:t>
            </a:r>
            <a:br>
              <a:rPr lang="en-US" sz="3200" dirty="0">
                <a:latin typeface="Californian FB" panose="0207040306080B030204" pitchFamily="18" charset="0"/>
              </a:rPr>
            </a:br>
            <a:r>
              <a:rPr lang="en-US" sz="3200" dirty="0">
                <a:latin typeface="Californian FB" panose="0207040306080B030204" pitchFamily="18" charset="0"/>
              </a:rPr>
              <a:t>He proceeds from the Father and the Son,</a:t>
            </a:r>
            <a:br>
              <a:rPr lang="en-US" sz="3200" dirty="0">
                <a:latin typeface="Californian FB" panose="0207040306080B030204" pitchFamily="18" charset="0"/>
              </a:rPr>
            </a:br>
            <a:r>
              <a:rPr lang="en-US" sz="3200" dirty="0">
                <a:latin typeface="Californian FB" panose="0207040306080B030204" pitchFamily="18" charset="0"/>
              </a:rPr>
              <a:t>and with the Father and the Son is worshiped and glorified.</a:t>
            </a:r>
            <a:br>
              <a:rPr lang="en-US" sz="3200" dirty="0">
                <a:latin typeface="Californian FB" panose="0207040306080B030204" pitchFamily="18" charset="0"/>
              </a:rPr>
            </a:br>
            <a:r>
              <a:rPr lang="en-US" sz="3200" dirty="0">
                <a:latin typeface="Californian FB" panose="0207040306080B030204" pitchFamily="18" charset="0"/>
              </a:rPr>
              <a:t>He spoke through the prophets.</a:t>
            </a:r>
            <a:br>
              <a:rPr lang="en-US" sz="3600" dirty="0">
                <a:latin typeface="Californian FB" panose="0207040306080B030204" pitchFamily="18" charset="0"/>
              </a:rPr>
            </a:br>
            <a:endParaRPr lang="en-US" sz="32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89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D Video Background VBHD0296, Background Images, Background Loops, Background Motion">
            <a:hlinkClick r:id="" action="ppaction://media"/>
            <a:extLst>
              <a:ext uri="{FF2B5EF4-FFF2-40B4-BE49-F238E27FC236}">
                <a16:creationId xmlns:a16="http://schemas.microsoft.com/office/drawing/2014/main" id="{64BA0EFC-BB49-4BE6-8CD5-8955018E9E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714500"/>
            <a:ext cx="8763000" cy="34290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fornian FB" panose="0207040306080B030204" pitchFamily="18" charset="0"/>
              </a:rPr>
              <a:t>We believe in one holy catholic and apostolic church.</a:t>
            </a:r>
            <a:br>
              <a:rPr lang="en-US" sz="3200" dirty="0">
                <a:latin typeface="Californian FB" panose="0207040306080B030204" pitchFamily="18" charset="0"/>
              </a:rPr>
            </a:br>
            <a:r>
              <a:rPr lang="en-US" sz="3200" dirty="0">
                <a:latin typeface="Californian FB" panose="0207040306080B030204" pitchFamily="18" charset="0"/>
              </a:rPr>
              <a:t>We affirm one baptism for the forgiveness of sins.</a:t>
            </a:r>
            <a:br>
              <a:rPr lang="en-US" sz="3200" dirty="0">
                <a:latin typeface="Californian FB" panose="0207040306080B030204" pitchFamily="18" charset="0"/>
              </a:rPr>
            </a:br>
            <a:r>
              <a:rPr lang="en-US" sz="3200" dirty="0">
                <a:latin typeface="Californian FB" panose="0207040306080B030204" pitchFamily="18" charset="0"/>
              </a:rPr>
              <a:t>We look forward to the resurrection of the dead,</a:t>
            </a:r>
            <a:br>
              <a:rPr lang="en-US" sz="3200" dirty="0">
                <a:latin typeface="Californian FB" panose="0207040306080B030204" pitchFamily="18" charset="0"/>
              </a:rPr>
            </a:br>
            <a:r>
              <a:rPr lang="en-US" sz="3200" dirty="0">
                <a:latin typeface="Californian FB" panose="0207040306080B030204" pitchFamily="18" charset="0"/>
              </a:rPr>
              <a:t>and to life in the world to come.</a:t>
            </a:r>
          </a:p>
          <a:p>
            <a:pPr algn="ctr"/>
            <a:r>
              <a:rPr lang="en-US" sz="3200" dirty="0">
                <a:latin typeface="Californian FB" panose="0207040306080B030204" pitchFamily="18" charset="0"/>
              </a:rPr>
              <a:t>Amen. </a:t>
            </a:r>
            <a:br>
              <a:rPr lang="en-US" sz="3200" dirty="0">
                <a:latin typeface="Californian FB" panose="0207040306080B030204" pitchFamily="18" charset="0"/>
              </a:rPr>
            </a:br>
            <a:endParaRPr lang="en-US" sz="3200" dirty="0">
              <a:latin typeface="Californian FB" panose="0207040306080B030204" pitchFamily="18" charset="0"/>
            </a:endParaRPr>
          </a:p>
          <a:p>
            <a:pPr algn="ctr"/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587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D Video Background VBHD0296, Background Images, Background Loops, Background Motion">
            <a:hlinkClick r:id="" action="ppaction://media"/>
            <a:extLst>
              <a:ext uri="{FF2B5EF4-FFF2-40B4-BE49-F238E27FC236}">
                <a16:creationId xmlns:a16="http://schemas.microsoft.com/office/drawing/2014/main" id="{57F81BC2-F2C2-4E6A-946E-7CB3D4DAB4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57200"/>
            <a:ext cx="87630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Review: Orthodoxy and Heresy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9F15441-98DE-4036-AFFA-6469CBC0E986}"/>
              </a:ext>
            </a:extLst>
          </p:cNvPr>
          <p:cNvSpPr txBox="1">
            <a:spLocks/>
          </p:cNvSpPr>
          <p:nvPr/>
        </p:nvSpPr>
        <p:spPr>
          <a:xfrm>
            <a:off x="1714500" y="1905000"/>
            <a:ext cx="8763000" cy="7620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Orthodoxy=“Right Teaching”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FACF025-F9BE-4D76-A70D-C89BA432481A}"/>
              </a:ext>
            </a:extLst>
          </p:cNvPr>
          <p:cNvSpPr txBox="1">
            <a:spLocks/>
          </p:cNvSpPr>
          <p:nvPr/>
        </p:nvSpPr>
        <p:spPr>
          <a:xfrm>
            <a:off x="1719165" y="3048000"/>
            <a:ext cx="8763000" cy="26670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Orthodoxy is the set of beliefs that are central to the faith of the Christian church.</a:t>
            </a:r>
          </a:p>
        </p:txBody>
      </p:sp>
    </p:spTree>
    <p:extLst>
      <p:ext uri="{BB962C8B-B14F-4D97-AF65-F5344CB8AC3E}">
        <p14:creationId xmlns:p14="http://schemas.microsoft.com/office/powerpoint/2010/main" val="33963941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794140"/>
            </a:gs>
            <a:gs pos="0">
              <a:scrgbClr r="0" g="0" b="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681CE84-3D60-4D41-BE9A-D87B76442633}"/>
              </a:ext>
            </a:extLst>
          </p:cNvPr>
          <p:cNvSpPr/>
          <p:nvPr/>
        </p:nvSpPr>
        <p:spPr>
          <a:xfrm>
            <a:off x="2590797" y="380999"/>
            <a:ext cx="7010400" cy="6096000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3A712-957B-4B27-A50B-194CC3306513}"/>
              </a:ext>
            </a:extLst>
          </p:cNvPr>
          <p:cNvSpPr txBox="1"/>
          <p:nvPr/>
        </p:nvSpPr>
        <p:spPr>
          <a:xfrm>
            <a:off x="4076699" y="393489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2C4D76-56C8-4950-9212-8E08E4D7CA34}"/>
              </a:ext>
            </a:extLst>
          </p:cNvPr>
          <p:cNvSpPr/>
          <p:nvPr/>
        </p:nvSpPr>
        <p:spPr>
          <a:xfrm>
            <a:off x="3614737" y="1212780"/>
            <a:ext cx="4962525" cy="4432443"/>
          </a:xfrm>
          <a:prstGeom prst="ellipse">
            <a:avLst/>
          </a:prstGeom>
          <a:solidFill>
            <a:srgbClr val="00B0F0">
              <a:alpha val="7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412BE-7031-4B48-BFD9-EE5CE7478291}"/>
              </a:ext>
            </a:extLst>
          </p:cNvPr>
          <p:cNvSpPr txBox="1"/>
          <p:nvPr/>
        </p:nvSpPr>
        <p:spPr>
          <a:xfrm>
            <a:off x="5188105" y="1295828"/>
            <a:ext cx="181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374049-B6A1-4C85-A0F4-CAD7793E219E}"/>
              </a:ext>
            </a:extLst>
          </p:cNvPr>
          <p:cNvSpPr/>
          <p:nvPr/>
        </p:nvSpPr>
        <p:spPr>
          <a:xfrm>
            <a:off x="4692519" y="2073237"/>
            <a:ext cx="2806959" cy="2711522"/>
          </a:xfrm>
          <a:prstGeom prst="ellipse">
            <a:avLst/>
          </a:prstGeom>
          <a:solidFill>
            <a:srgbClr val="0070C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91494-A090-49EF-AF29-1782CB5DA0FF}"/>
              </a:ext>
            </a:extLst>
          </p:cNvPr>
          <p:cNvSpPr txBox="1"/>
          <p:nvPr/>
        </p:nvSpPr>
        <p:spPr>
          <a:xfrm>
            <a:off x="5253138" y="2161953"/>
            <a:ext cx="198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Doctrines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DC4DA1-1E45-4567-98C2-4FF2F52CAEB7}"/>
              </a:ext>
            </a:extLst>
          </p:cNvPr>
          <p:cNvSpPr/>
          <p:nvPr/>
        </p:nvSpPr>
        <p:spPr>
          <a:xfrm>
            <a:off x="5562595" y="2906947"/>
            <a:ext cx="1066803" cy="1053959"/>
          </a:xfrm>
          <a:prstGeom prst="ellipse">
            <a:avLst/>
          </a:prstGeom>
          <a:gradFill flip="none" rotWithShape="1">
            <a:gsLst>
              <a:gs pos="44000">
                <a:srgbClr val="002060"/>
              </a:gs>
              <a:gs pos="0">
                <a:scrgbClr r="0" g="0" b="0"/>
              </a:gs>
              <a:gs pos="100000">
                <a:schemeClr val="accent1">
                  <a:lumMod val="45000"/>
                  <a:lumOff val="55000"/>
                </a:schemeClr>
              </a:gs>
              <a:gs pos="81184">
                <a:srgbClr val="0070C0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rgbClr val="0070C0">
                  <a:lumMod val="95000"/>
                  <a:alpha val="4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70FE4E-82CE-4237-B188-A2A7A5148552}"/>
              </a:ext>
            </a:extLst>
          </p:cNvPr>
          <p:cNvSpPr txBox="1"/>
          <p:nvPr/>
        </p:nvSpPr>
        <p:spPr>
          <a:xfrm>
            <a:off x="5149725" y="3136613"/>
            <a:ext cx="208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The Gospel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20449-8D9A-4A59-A00A-9C6CE9529275}"/>
              </a:ext>
            </a:extLst>
          </p:cNvPr>
          <p:cNvSpPr txBox="1"/>
          <p:nvPr/>
        </p:nvSpPr>
        <p:spPr>
          <a:xfrm>
            <a:off x="1824135" y="3155122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Central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80C97-D5FE-4B47-89E5-E1ADF1AD61C1}"/>
              </a:ext>
            </a:extLst>
          </p:cNvPr>
          <p:cNvSpPr txBox="1"/>
          <p:nvPr/>
        </p:nvSpPr>
        <p:spPr>
          <a:xfrm>
            <a:off x="1809657" y="393489"/>
            <a:ext cx="168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Tertiary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5E543-2AF3-49A6-9843-2FED80346928}"/>
              </a:ext>
            </a:extLst>
          </p:cNvPr>
          <p:cNvSpPr txBox="1"/>
          <p:nvPr/>
        </p:nvSpPr>
        <p:spPr>
          <a:xfrm>
            <a:off x="1809657" y="1299331"/>
            <a:ext cx="190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Secondary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B421A9-33F7-4006-9376-3D5ACC709670}"/>
              </a:ext>
            </a:extLst>
          </p:cNvPr>
          <p:cNvSpPr txBox="1"/>
          <p:nvPr/>
        </p:nvSpPr>
        <p:spPr>
          <a:xfrm>
            <a:off x="1824135" y="2170908"/>
            <a:ext cx="152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Primary</a:t>
            </a:r>
          </a:p>
        </p:txBody>
      </p:sp>
    </p:spTree>
    <p:extLst>
      <p:ext uri="{BB962C8B-B14F-4D97-AF65-F5344CB8AC3E}">
        <p14:creationId xmlns:p14="http://schemas.microsoft.com/office/powerpoint/2010/main" val="1336432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D Video Background VBHD0296, Background Images, Background Loops, Background Motion">
            <a:hlinkClick r:id="" action="ppaction://media"/>
            <a:extLst>
              <a:ext uri="{FF2B5EF4-FFF2-40B4-BE49-F238E27FC236}">
                <a16:creationId xmlns:a16="http://schemas.microsoft.com/office/drawing/2014/main" id="{57F81BC2-F2C2-4E6A-946E-7CB3D4DAB4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57200"/>
            <a:ext cx="87630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Review: Orthodoxy and Heresy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9F15441-98DE-4036-AFFA-6469CBC0E986}"/>
              </a:ext>
            </a:extLst>
          </p:cNvPr>
          <p:cNvSpPr txBox="1">
            <a:spLocks/>
          </p:cNvSpPr>
          <p:nvPr/>
        </p:nvSpPr>
        <p:spPr>
          <a:xfrm>
            <a:off x="1714500" y="2667000"/>
            <a:ext cx="8763000" cy="7620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What is “heresy”?</a:t>
            </a:r>
          </a:p>
        </p:txBody>
      </p:sp>
    </p:spTree>
    <p:extLst>
      <p:ext uri="{BB962C8B-B14F-4D97-AF65-F5344CB8AC3E}">
        <p14:creationId xmlns:p14="http://schemas.microsoft.com/office/powerpoint/2010/main" val="955423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D Video Background VBHD0296, Background Images, Background Loops, Background Motion">
            <a:hlinkClick r:id="" action="ppaction://media"/>
            <a:extLst>
              <a:ext uri="{FF2B5EF4-FFF2-40B4-BE49-F238E27FC236}">
                <a16:creationId xmlns:a16="http://schemas.microsoft.com/office/drawing/2014/main" id="{57F81BC2-F2C2-4E6A-946E-7CB3D4DAB4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57200"/>
            <a:ext cx="87630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Review: Orthodoxy and Heresy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9F15441-98DE-4036-AFFA-6469CBC0E986}"/>
              </a:ext>
            </a:extLst>
          </p:cNvPr>
          <p:cNvSpPr txBox="1">
            <a:spLocks/>
          </p:cNvSpPr>
          <p:nvPr/>
        </p:nvSpPr>
        <p:spPr>
          <a:xfrm>
            <a:off x="1714500" y="1905000"/>
            <a:ext cx="8763000" cy="7620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Heresy=“Schism,” “Division”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FACF025-F9BE-4D76-A70D-C89BA432481A}"/>
              </a:ext>
            </a:extLst>
          </p:cNvPr>
          <p:cNvSpPr txBox="1">
            <a:spLocks/>
          </p:cNvSpPr>
          <p:nvPr/>
        </p:nvSpPr>
        <p:spPr>
          <a:xfrm>
            <a:off x="1719165" y="3048000"/>
            <a:ext cx="8763000" cy="26670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Heresy=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Heterodoxy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or “different teaching”</a:t>
            </a:r>
          </a:p>
        </p:txBody>
      </p:sp>
    </p:spTree>
    <p:extLst>
      <p:ext uri="{BB962C8B-B14F-4D97-AF65-F5344CB8AC3E}">
        <p14:creationId xmlns:p14="http://schemas.microsoft.com/office/powerpoint/2010/main" val="326596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D Video Background VBHD0296, Background Images, Background Loops, Background Motion">
            <a:hlinkClick r:id="" action="ppaction://media"/>
            <a:extLst>
              <a:ext uri="{FF2B5EF4-FFF2-40B4-BE49-F238E27FC236}">
                <a16:creationId xmlns:a16="http://schemas.microsoft.com/office/drawing/2014/main" id="{57F81BC2-F2C2-4E6A-946E-7CB3D4DAB4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57200"/>
            <a:ext cx="87630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Review: Orthodoxy and Heresy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FACF025-F9BE-4D76-A70D-C89BA432481A}"/>
              </a:ext>
            </a:extLst>
          </p:cNvPr>
          <p:cNvSpPr txBox="1">
            <a:spLocks/>
          </p:cNvSpPr>
          <p:nvPr/>
        </p:nvSpPr>
        <p:spPr>
          <a:xfrm>
            <a:off x="1714500" y="1905000"/>
            <a:ext cx="8763000" cy="15240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By implication, heresy is the denial of orthodox doctrine.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61F35FA-B413-425B-9DD6-756BDCEAABB8}"/>
              </a:ext>
            </a:extLst>
          </p:cNvPr>
          <p:cNvSpPr txBox="1">
            <a:spLocks/>
          </p:cNvSpPr>
          <p:nvPr/>
        </p:nvSpPr>
        <p:spPr>
          <a:xfrm>
            <a:off x="1714500" y="3505200"/>
            <a:ext cx="8763000" cy="2133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The severity of the heresy is determined by how close to central the doctrine is that is denied.</a:t>
            </a:r>
          </a:p>
        </p:txBody>
      </p:sp>
    </p:spTree>
    <p:extLst>
      <p:ext uri="{BB962C8B-B14F-4D97-AF65-F5344CB8AC3E}">
        <p14:creationId xmlns:p14="http://schemas.microsoft.com/office/powerpoint/2010/main" val="465856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D Video Background VBHD0296, Background Images, Background Loops, Background Motion">
            <a:hlinkClick r:id="" action="ppaction://media"/>
            <a:extLst>
              <a:ext uri="{FF2B5EF4-FFF2-40B4-BE49-F238E27FC236}">
                <a16:creationId xmlns:a16="http://schemas.microsoft.com/office/drawing/2014/main" id="{57F81BC2-F2C2-4E6A-946E-7CB3D4DAB4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57200"/>
            <a:ext cx="87630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Review: Orthodoxy and Heresy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9F15441-98DE-4036-AFFA-6469CBC0E986}"/>
              </a:ext>
            </a:extLst>
          </p:cNvPr>
          <p:cNvSpPr txBox="1">
            <a:spLocks/>
          </p:cNvSpPr>
          <p:nvPr/>
        </p:nvSpPr>
        <p:spPr>
          <a:xfrm>
            <a:off x="1714500" y="2667000"/>
            <a:ext cx="8763000" cy="76200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Heresy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≠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Error</a:t>
            </a:r>
          </a:p>
        </p:txBody>
      </p:sp>
    </p:spTree>
    <p:extLst>
      <p:ext uri="{BB962C8B-B14F-4D97-AF65-F5344CB8AC3E}">
        <p14:creationId xmlns:p14="http://schemas.microsoft.com/office/powerpoint/2010/main" val="2024867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D Video Background VBHD0296, Background Images, Background Loops, Background Motion">
            <a:hlinkClick r:id="" action="ppaction://media"/>
            <a:extLst>
              <a:ext uri="{FF2B5EF4-FFF2-40B4-BE49-F238E27FC236}">
                <a16:creationId xmlns:a16="http://schemas.microsoft.com/office/drawing/2014/main" id="{57F81BC2-F2C2-4E6A-946E-7CB3D4DAB4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57200"/>
            <a:ext cx="87630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Review: Orthodoxy and Heresy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9F15441-98DE-4036-AFFA-6469CBC0E986}"/>
              </a:ext>
            </a:extLst>
          </p:cNvPr>
          <p:cNvSpPr txBox="1">
            <a:spLocks/>
          </p:cNvSpPr>
          <p:nvPr/>
        </p:nvSpPr>
        <p:spPr>
          <a:xfrm>
            <a:off x="1714500" y="1905000"/>
            <a:ext cx="8763000" cy="33528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An error is only heresy if:</a:t>
            </a:r>
          </a:p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pPr marL="742950" indent="-742950" algn="l">
              <a:buAutoNum type="arabi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The error is a central, gospel issue</a:t>
            </a:r>
          </a:p>
          <a:p>
            <a:pPr marL="742950" indent="-742950" algn="l">
              <a:buAutoNum type="arabi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The error is primary AND persistent</a:t>
            </a:r>
          </a:p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2185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</TotalTime>
  <Words>456</Words>
  <Application>Microsoft Office PowerPoint</Application>
  <PresentationFormat>Widescreen</PresentationFormat>
  <Paragraphs>142</Paragraphs>
  <Slides>28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Californian FB</vt:lpstr>
      <vt:lpstr>Century Gothic</vt:lpstr>
      <vt:lpstr>Constantia</vt:lpstr>
      <vt:lpstr>Wingdings 2</vt:lpstr>
      <vt:lpstr>Wingdings 3</vt:lpstr>
      <vt:lpstr>Flow</vt:lpstr>
      <vt:lpstr>Ion Boardroom</vt:lpstr>
      <vt:lpstr>The Creeds of the Church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Creeds of the Church</dc:title>
  <dc:creator>Andrew</dc:creator>
  <cp:lastModifiedBy>Andrew Shanks</cp:lastModifiedBy>
  <cp:revision>32</cp:revision>
  <dcterms:created xsi:type="dcterms:W3CDTF">2016-01-27T18:54:39Z</dcterms:created>
  <dcterms:modified xsi:type="dcterms:W3CDTF">2018-09-04T16:00:55Z</dcterms:modified>
</cp:coreProperties>
</file>