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D0F7"/>
    <a:srgbClr val="8DE3F7"/>
    <a:srgbClr val="4AF0F4"/>
    <a:srgbClr val="49E5F5"/>
    <a:srgbClr val="45DB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21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AC38-5F05-4DC9-9354-C78470065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E7D012-5A26-4966-B9C1-13F0619013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8DF910-3202-4078-95FF-836F5B7F67F5}"/>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5" name="Footer Placeholder 4">
            <a:extLst>
              <a:ext uri="{FF2B5EF4-FFF2-40B4-BE49-F238E27FC236}">
                <a16:creationId xmlns:a16="http://schemas.microsoft.com/office/drawing/2014/main" id="{D0DD8358-DF6C-4CA1-AF1C-4A4898AFE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151AC-D973-461C-94B8-C89B5F0A7AF7}"/>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18518493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AFFA-4118-431B-822D-9CE5B27DAA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42AE49-B74B-4A6B-B196-0212FF049A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193E4-86B9-402F-8F17-339738A158ED}"/>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5" name="Footer Placeholder 4">
            <a:extLst>
              <a:ext uri="{FF2B5EF4-FFF2-40B4-BE49-F238E27FC236}">
                <a16:creationId xmlns:a16="http://schemas.microsoft.com/office/drawing/2014/main" id="{44C16990-5892-4903-B4CC-EBBA139B5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AE1AE-C03A-4EF9-B989-F9F560D6704B}"/>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423221419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5D13-036A-4B31-824C-6CB8586DC0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F8D1F5-29F7-4446-BAFF-3B6D6C06F5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22603-7A15-48F8-AF82-C8F1FC5F43E2}"/>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5" name="Footer Placeholder 4">
            <a:extLst>
              <a:ext uri="{FF2B5EF4-FFF2-40B4-BE49-F238E27FC236}">
                <a16:creationId xmlns:a16="http://schemas.microsoft.com/office/drawing/2014/main" id="{E44BA336-48ED-40DA-8050-928E3C705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DDC67-12A4-4EFB-A8D7-76DC0CB7A8E0}"/>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143256413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3176-DB0F-4C0B-9E14-0202645E8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8C91A-8B58-46C8-B580-57D629496E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00A29-818C-432E-A866-AD3288C2C396}"/>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5" name="Footer Placeholder 4">
            <a:extLst>
              <a:ext uri="{FF2B5EF4-FFF2-40B4-BE49-F238E27FC236}">
                <a16:creationId xmlns:a16="http://schemas.microsoft.com/office/drawing/2014/main" id="{D13F0EE9-1944-4422-9EE6-2FB173BAF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A3781-B97D-4A83-95AA-B241598A5BDD}"/>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37994421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8DE0-E99D-4069-BBDF-989056292D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2A159-655B-44FD-A58D-CB18034DF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A38FE-B9D3-4DFF-AA73-B73F36723084}"/>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5" name="Footer Placeholder 4">
            <a:extLst>
              <a:ext uri="{FF2B5EF4-FFF2-40B4-BE49-F238E27FC236}">
                <a16:creationId xmlns:a16="http://schemas.microsoft.com/office/drawing/2014/main" id="{9973A884-827E-4BB2-A363-FB70C427A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AE0C77-8A3E-467B-A078-D073C0B6D117}"/>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204727987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B403-5E1A-4A2F-8D8F-754A50789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416FB0-999E-44BF-95E9-549C573219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B84D49-68A3-40B9-B397-C24FCB1416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9B2FC1-8B92-4B88-BA55-656F62DEF200}"/>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6" name="Footer Placeholder 5">
            <a:extLst>
              <a:ext uri="{FF2B5EF4-FFF2-40B4-BE49-F238E27FC236}">
                <a16:creationId xmlns:a16="http://schemas.microsoft.com/office/drawing/2014/main" id="{CBB553E3-6E4F-462D-960A-5792993B6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9081A-A862-46BF-857A-BEA2C127920B}"/>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14509762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AE68-F023-4216-ABC7-7DB0BA8877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9FBB64-7254-49C3-A65E-25D1C92B8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CEBEB8-6C4C-438B-9E7B-C640DACED9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1EF602-E88E-43DC-B4E1-A77C9589D2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1C46A5-E733-4D33-A274-94F13359EC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648F28-9A21-4DB7-A796-8FC21B58067D}"/>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8" name="Footer Placeholder 7">
            <a:extLst>
              <a:ext uri="{FF2B5EF4-FFF2-40B4-BE49-F238E27FC236}">
                <a16:creationId xmlns:a16="http://schemas.microsoft.com/office/drawing/2014/main" id="{66DDE63B-F732-4738-9F31-467580EE89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97FE4-8770-44F0-BEAA-C3AFEFCDC90B}"/>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428231280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E05D-2237-45C1-9302-4999B43830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084A9B-9D91-4FA3-99A6-D4E2C8A424AD}"/>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4" name="Footer Placeholder 3">
            <a:extLst>
              <a:ext uri="{FF2B5EF4-FFF2-40B4-BE49-F238E27FC236}">
                <a16:creationId xmlns:a16="http://schemas.microsoft.com/office/drawing/2014/main" id="{6FFD6DD4-9FE5-40F6-A81C-16112BDCFC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CE29AA-B6C4-467E-A606-31073FCA7D1B}"/>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37335614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1F799-26FF-4CDC-AD0C-668D22EE27DC}"/>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3" name="Footer Placeholder 2">
            <a:extLst>
              <a:ext uri="{FF2B5EF4-FFF2-40B4-BE49-F238E27FC236}">
                <a16:creationId xmlns:a16="http://schemas.microsoft.com/office/drawing/2014/main" id="{E14FA308-5E8F-4C9B-9FC9-0DA04E40B9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2D45A6-E838-4A1B-98A3-51168732E0E8}"/>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132433947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7188-1BD7-472C-AB55-B6B182FB4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DDEC42-D264-4A48-9BCF-B74475077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BBE1B-47C9-41A0-B124-5607B9B17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B390BD-8601-4A0D-8A55-42B57ED8FCDD}"/>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6" name="Footer Placeholder 5">
            <a:extLst>
              <a:ext uri="{FF2B5EF4-FFF2-40B4-BE49-F238E27FC236}">
                <a16:creationId xmlns:a16="http://schemas.microsoft.com/office/drawing/2014/main" id="{8CDF0DAE-87C0-4F2A-8252-AD68EAE731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799CB-7B1F-4B15-8393-0FA6EC8F6FCC}"/>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148525594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E6893-B60A-4143-8CE5-3B9E5211B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530D25-9DE7-41AF-9487-420725B13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CF47D9-F174-4484-A17B-DC29CC335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6C0975-04F2-4E2F-B0D7-074C3B47FDC9}"/>
              </a:ext>
            </a:extLst>
          </p:cNvPr>
          <p:cNvSpPr>
            <a:spLocks noGrp="1"/>
          </p:cNvSpPr>
          <p:nvPr>
            <p:ph type="dt" sz="half" idx="10"/>
          </p:nvPr>
        </p:nvSpPr>
        <p:spPr/>
        <p:txBody>
          <a:bodyPr/>
          <a:lstStyle/>
          <a:p>
            <a:fld id="{B83DC78F-BBE1-4825-9E6A-8A1AB9BC9443}" type="datetimeFigureOut">
              <a:rPr lang="en-US" smtClean="0"/>
              <a:t>7/22/2018</a:t>
            </a:fld>
            <a:endParaRPr lang="en-US"/>
          </a:p>
        </p:txBody>
      </p:sp>
      <p:sp>
        <p:nvSpPr>
          <p:cNvPr id="6" name="Footer Placeholder 5">
            <a:extLst>
              <a:ext uri="{FF2B5EF4-FFF2-40B4-BE49-F238E27FC236}">
                <a16:creationId xmlns:a16="http://schemas.microsoft.com/office/drawing/2014/main" id="{36F88DE9-F33A-4957-9853-E017D4415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2EF99-2D03-4DC1-8885-217C5115381A}"/>
              </a:ext>
            </a:extLst>
          </p:cNvPr>
          <p:cNvSpPr>
            <a:spLocks noGrp="1"/>
          </p:cNvSpPr>
          <p:nvPr>
            <p:ph type="sldNum" sz="quarter" idx="12"/>
          </p:nvPr>
        </p:nvSpPr>
        <p:spPr/>
        <p:txBody>
          <a:bodyPr/>
          <a:lstStyle/>
          <a:p>
            <a:fld id="{8C29848E-B8C2-4B2F-B0D5-FA1006098AF3}" type="slidenum">
              <a:rPr lang="en-US" smtClean="0"/>
              <a:t>‹#›</a:t>
            </a:fld>
            <a:endParaRPr lang="en-US"/>
          </a:p>
        </p:txBody>
      </p:sp>
    </p:spTree>
    <p:extLst>
      <p:ext uri="{BB962C8B-B14F-4D97-AF65-F5344CB8AC3E}">
        <p14:creationId xmlns:p14="http://schemas.microsoft.com/office/powerpoint/2010/main" val="321364868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6C37D1-B0B6-423F-9900-6863BB5B8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1051B-6D90-4DA1-933C-199FB273CB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A20A0-A984-405A-9769-D49234E46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DC78F-BBE1-4825-9E6A-8A1AB9BC9443}" type="datetimeFigureOut">
              <a:rPr lang="en-US" smtClean="0"/>
              <a:t>7/22/2018</a:t>
            </a:fld>
            <a:endParaRPr lang="en-US"/>
          </a:p>
        </p:txBody>
      </p:sp>
      <p:sp>
        <p:nvSpPr>
          <p:cNvPr id="5" name="Footer Placeholder 4">
            <a:extLst>
              <a:ext uri="{FF2B5EF4-FFF2-40B4-BE49-F238E27FC236}">
                <a16:creationId xmlns:a16="http://schemas.microsoft.com/office/drawing/2014/main" id="{35AE803B-AE4C-41DE-A1AF-7D3288F16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ADAF8C-EE2A-4765-B7E2-A714B5B94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9848E-B8C2-4B2F-B0D5-FA1006098AF3}" type="slidenum">
              <a:rPr lang="en-US" smtClean="0"/>
              <a:t>‹#›</a:t>
            </a:fld>
            <a:endParaRPr lang="en-US"/>
          </a:p>
        </p:txBody>
      </p:sp>
    </p:spTree>
    <p:extLst>
      <p:ext uri="{BB962C8B-B14F-4D97-AF65-F5344CB8AC3E}">
        <p14:creationId xmlns:p14="http://schemas.microsoft.com/office/powerpoint/2010/main" val="420895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175260" y="1579215"/>
            <a:ext cx="11841480" cy="1446550"/>
          </a:xfrm>
          <a:prstGeom prst="rect">
            <a:avLst/>
          </a:prstGeom>
          <a:noFill/>
        </p:spPr>
        <p:txBody>
          <a:bodyPr wrap="square" rtlCol="0">
            <a:spAutoFit/>
          </a:bodyPr>
          <a:lstStyle/>
          <a:p>
            <a:r>
              <a:rPr lang="en-US" sz="8800" dirty="0">
                <a:solidFill>
                  <a:srgbClr val="16D1F6"/>
                </a:solidFill>
                <a:effectLst>
                  <a:outerShdw blurRad="38100" dist="38100" dir="2700000" algn="tl">
                    <a:srgbClr val="000000">
                      <a:alpha val="43137"/>
                    </a:srgbClr>
                  </a:outerShdw>
                </a:effectLst>
                <a:latin typeface="Californian FB" panose="0207040306080B030204" pitchFamily="18" charset="0"/>
              </a:rPr>
              <a:t>The Creeds of the Church</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3025765"/>
            <a:ext cx="11777472" cy="1446550"/>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Californian FB" panose="0207040306080B030204" pitchFamily="18" charset="0"/>
              </a:rPr>
              <a:t>Session 9: The Theology of the Westminster and London Baptist Confessions</a:t>
            </a:r>
          </a:p>
        </p:txBody>
      </p:sp>
    </p:spTree>
    <p:extLst>
      <p:ext uri="{BB962C8B-B14F-4D97-AF65-F5344CB8AC3E}">
        <p14:creationId xmlns:p14="http://schemas.microsoft.com/office/powerpoint/2010/main" val="1836904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Law</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Besides this law, commonly called moral, God was pleased to give to . . Israel . . .ceremonial laws . . . prefiguring Christ . . . . All which ceremonial laws are now abrogated under the New Testament. To them also, as a body politic, he gave sundry judicial laws, which expired together with the state of that people, not obliging any other . . . .The moral law doth forever bind all . . . to the obedience thereof . . . . </a:t>
            </a:r>
            <a:r>
              <a:rPr lang="en-US" sz="2800" dirty="0">
                <a:latin typeface="Californian FB" panose="0207040306080B030204" pitchFamily="18" charset="0"/>
              </a:rPr>
              <a:t>(WC, XIX.3-5.)</a:t>
            </a:r>
            <a:endParaRPr lang="en-US" sz="8800" dirty="0">
              <a:latin typeface="Californian FB" panose="0207040306080B030204" pitchFamily="18" charset="0"/>
            </a:endParaRPr>
          </a:p>
        </p:txBody>
      </p:sp>
      <p:sp>
        <p:nvSpPr>
          <p:cNvPr id="3" name="Rectangle 2">
            <a:extLst>
              <a:ext uri="{FF2B5EF4-FFF2-40B4-BE49-F238E27FC236}">
                <a16:creationId xmlns:a16="http://schemas.microsoft.com/office/drawing/2014/main" id="{54A4110E-3D3B-4823-AD94-0135260E9EE7}"/>
              </a:ext>
            </a:extLst>
          </p:cNvPr>
          <p:cNvSpPr/>
          <p:nvPr/>
        </p:nvSpPr>
        <p:spPr>
          <a:xfrm>
            <a:off x="7932740" y="1801327"/>
            <a:ext cx="1383712"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moral</a:t>
            </a:r>
            <a:endParaRPr lang="en-US" dirty="0"/>
          </a:p>
        </p:txBody>
      </p:sp>
      <p:sp>
        <p:nvSpPr>
          <p:cNvPr id="7" name="Rectangle 6">
            <a:extLst>
              <a:ext uri="{FF2B5EF4-FFF2-40B4-BE49-F238E27FC236}">
                <a16:creationId xmlns:a16="http://schemas.microsoft.com/office/drawing/2014/main" id="{5E6866D2-CEBA-48B6-99E7-04F0EEB5B7AA}"/>
              </a:ext>
            </a:extLst>
          </p:cNvPr>
          <p:cNvSpPr/>
          <p:nvPr/>
        </p:nvSpPr>
        <p:spPr>
          <a:xfrm>
            <a:off x="6945071" y="2406255"/>
            <a:ext cx="2462534"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ceremonial</a:t>
            </a:r>
            <a:endParaRPr lang="en-US" dirty="0"/>
          </a:p>
        </p:txBody>
      </p:sp>
      <p:sp>
        <p:nvSpPr>
          <p:cNvPr id="8" name="Rectangle 7">
            <a:extLst>
              <a:ext uri="{FF2B5EF4-FFF2-40B4-BE49-F238E27FC236}">
                <a16:creationId xmlns:a16="http://schemas.microsoft.com/office/drawing/2014/main" id="{09E09439-A182-482D-BC5D-DADCC2E69FE6}"/>
              </a:ext>
            </a:extLst>
          </p:cNvPr>
          <p:cNvSpPr/>
          <p:nvPr/>
        </p:nvSpPr>
        <p:spPr>
          <a:xfrm>
            <a:off x="7300427" y="4239567"/>
            <a:ext cx="1725152"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judicial</a:t>
            </a:r>
            <a:endParaRPr lang="en-US" dirty="0"/>
          </a:p>
        </p:txBody>
      </p:sp>
    </p:spTree>
    <p:extLst>
      <p:ext uri="{BB962C8B-B14F-4D97-AF65-F5344CB8AC3E}">
        <p14:creationId xmlns:p14="http://schemas.microsoft.com/office/powerpoint/2010/main" val="1954504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0" end="0"/>
                                            </p:txEl>
                                          </p:spTgt>
                                        </p:tgtEl>
                                        <p:attrNameLst>
                                          <p:attrName>style.color</p:attrName>
                                        </p:attrNameLst>
                                      </p:cBhvr>
                                      <p:to>
                                        <a:srgbClr val="09BEE9"/>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7">
                                            <p:txEl>
                                              <p:pRg st="0" end="0"/>
                                            </p:txEl>
                                          </p:spTgt>
                                        </p:tgtEl>
                                        <p:attrNameLst>
                                          <p:attrName>style.color</p:attrName>
                                        </p:attrNameLst>
                                      </p:cBhvr>
                                      <p:to>
                                        <a:srgbClr val="09BEE9"/>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8">
                                            <p:txEl>
                                              <p:pRg st="0" end="0"/>
                                            </p:txEl>
                                          </p:spTgt>
                                        </p:tgtEl>
                                        <p:attrNameLst>
                                          <p:attrName>style.color</p:attrName>
                                        </p:attrNameLst>
                                      </p:cBhvr>
                                      <p:to>
                                        <a:srgbClr val="09BEE9"/>
                                      </p:to>
                                    </p:animClr>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repeatCount="indefinite" fill="hold" display="0">
                  <p:stCondLst>
                    <p:cond delay="indefinite"/>
                  </p:stCondLst>
                </p:cTn>
                <p:tgtEl>
                  <p:spTgt spid="5"/>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Corporate Worship</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4216539"/>
          </a:xfrm>
          <a:prstGeom prst="rect">
            <a:avLst/>
          </a:prstGeom>
          <a:noFill/>
        </p:spPr>
        <p:txBody>
          <a:bodyPr wrap="square" rtlCol="0">
            <a:spAutoFit/>
          </a:bodyPr>
          <a:lstStyle/>
          <a:p>
            <a:pPr algn="ctr"/>
            <a:r>
              <a:rPr lang="en-US" sz="4000" dirty="0">
                <a:latin typeface="Californian FB" panose="0207040306080B030204" pitchFamily="18" charset="0"/>
              </a:rPr>
              <a:t> Prayer with thanksgiving, being one special part of religious worship, is by God required of all men; and that it may be accepted, it is to be made in the name of the Son, by the help of his Holy Spirit, according to his will, with understanding, reverence, humility, fervency, faith, love, and perseverance; and, if vocal, in a known tongue. </a:t>
            </a:r>
            <a:r>
              <a:rPr lang="en-US" sz="2800" dirty="0">
                <a:latin typeface="Californian FB" panose="0207040306080B030204" pitchFamily="18" charset="0"/>
              </a:rPr>
              <a:t>(WC, XXI.3.)</a:t>
            </a:r>
            <a:endParaRPr lang="en-US" sz="8800" dirty="0">
              <a:latin typeface="Californian FB" panose="0207040306080B030204" pitchFamily="18" charset="0"/>
            </a:endParaRPr>
          </a:p>
        </p:txBody>
      </p:sp>
      <p:sp>
        <p:nvSpPr>
          <p:cNvPr id="3" name="Rectangle 2">
            <a:extLst>
              <a:ext uri="{FF2B5EF4-FFF2-40B4-BE49-F238E27FC236}">
                <a16:creationId xmlns:a16="http://schemas.microsoft.com/office/drawing/2014/main" id="{15DDFC42-1C3A-4590-9F08-9BC9369A93AD}"/>
              </a:ext>
            </a:extLst>
          </p:cNvPr>
          <p:cNvSpPr/>
          <p:nvPr/>
        </p:nvSpPr>
        <p:spPr>
          <a:xfrm>
            <a:off x="7737889" y="4847874"/>
            <a:ext cx="4068743"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in a known tongue</a:t>
            </a:r>
            <a:endParaRPr lang="en-US" dirty="0"/>
          </a:p>
        </p:txBody>
      </p:sp>
    </p:spTree>
    <p:extLst>
      <p:ext uri="{BB962C8B-B14F-4D97-AF65-F5344CB8AC3E}">
        <p14:creationId xmlns:p14="http://schemas.microsoft.com/office/powerpoint/2010/main" val="1051592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0" end="0"/>
                                            </p:txEl>
                                          </p:spTgt>
                                        </p:tgtEl>
                                        <p:attrNameLst>
                                          <p:attrName>style.color</p:attrName>
                                        </p:attrNameLst>
                                      </p:cBhvr>
                                      <p:to>
                                        <a:srgbClr val="09BEE9"/>
                                      </p:to>
                                    </p:animClr>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Corporate Worship</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As it is of the law of nature, that, in general, a due proportion of time be set apart for the worship of God; so, in his Word . . . he hath particularly appointed one day in seven for a Sabbath . . . which, from the beginning of the world . . . was the last day of the week; and . . . was changed into the first day of the week . . . and is to be continued to the end of the world as the Christian Sabbath. </a:t>
            </a:r>
            <a:r>
              <a:rPr lang="en-US" sz="2800" dirty="0">
                <a:latin typeface="Californian FB" panose="0207040306080B030204" pitchFamily="18" charset="0"/>
              </a:rPr>
              <a:t>(WC, XXI.7.)</a:t>
            </a:r>
            <a:endParaRPr lang="en-US" sz="8800" dirty="0">
              <a:latin typeface="Californian FB" panose="0207040306080B030204" pitchFamily="18" charset="0"/>
            </a:endParaRPr>
          </a:p>
        </p:txBody>
      </p:sp>
    </p:spTree>
    <p:extLst>
      <p:ext uri="{BB962C8B-B14F-4D97-AF65-F5344CB8AC3E}">
        <p14:creationId xmlns:p14="http://schemas.microsoft.com/office/powerpoint/2010/main" val="548903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Corporate Worship</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This Sabbath is to be kept holy unto the Lord when men, after a due preparing of their hearts, and ordering of their common affairs beforehand, do not only observe an holy rest all the day from their own works, words, and thoughts about </a:t>
            </a:r>
            <a:r>
              <a:rPr lang="en-US" sz="4000">
                <a:latin typeface="Californian FB" panose="0207040306080B030204" pitchFamily="18" charset="0"/>
              </a:rPr>
              <a:t>their worldly </a:t>
            </a:r>
            <a:r>
              <a:rPr lang="en-US" sz="4000" dirty="0">
                <a:latin typeface="Californian FB" panose="0207040306080B030204" pitchFamily="18" charset="0"/>
              </a:rPr>
              <a:t>employments and recreations; but also are taken up the whole time in the public and private exercises of his worship, and in the duties of necessity and mercy. </a:t>
            </a:r>
            <a:r>
              <a:rPr lang="en-US" sz="2800" dirty="0">
                <a:latin typeface="Californian FB" panose="0207040306080B030204" pitchFamily="18" charset="0"/>
              </a:rPr>
              <a:t>(WC, XXI.8.)</a:t>
            </a:r>
            <a:endParaRPr lang="en-US" sz="8800" dirty="0">
              <a:latin typeface="Californian FB" panose="0207040306080B030204" pitchFamily="18" charset="0"/>
            </a:endParaRPr>
          </a:p>
        </p:txBody>
      </p:sp>
    </p:spTree>
    <p:extLst>
      <p:ext uri="{BB962C8B-B14F-4D97-AF65-F5344CB8AC3E}">
        <p14:creationId xmlns:p14="http://schemas.microsoft.com/office/powerpoint/2010/main" val="4170075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Lord’s Supper</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In this sacrament Christ is not offered up to his Father, nor any real sacrifice made at all . . . That doctrine which maintains a change of the substance of bread and wine, into the substance of Christ's body and blood . . . is repugnant, not to Scripture alone, but even to common-sense and reason . . . the body and blood of Christ being then not corporally or carnally in, with, or under the bread and wine. </a:t>
            </a:r>
            <a:r>
              <a:rPr lang="en-US" sz="2800" dirty="0">
                <a:latin typeface="Californian FB" panose="0207040306080B030204" pitchFamily="18" charset="0"/>
              </a:rPr>
              <a:t>(WC, XXIX.2, 5-7.)</a:t>
            </a:r>
            <a:endParaRPr lang="en-US" sz="8800" dirty="0">
              <a:latin typeface="Californian FB" panose="0207040306080B030204" pitchFamily="18" charset="0"/>
            </a:endParaRPr>
          </a:p>
        </p:txBody>
      </p:sp>
      <p:sp>
        <p:nvSpPr>
          <p:cNvPr id="3" name="Rectangle 2">
            <a:extLst>
              <a:ext uri="{FF2B5EF4-FFF2-40B4-BE49-F238E27FC236}">
                <a16:creationId xmlns:a16="http://schemas.microsoft.com/office/drawing/2014/main" id="{103D652A-B809-4674-892D-6EB47D524CA4}"/>
              </a:ext>
            </a:extLst>
          </p:cNvPr>
          <p:cNvSpPr/>
          <p:nvPr/>
        </p:nvSpPr>
        <p:spPr>
          <a:xfrm>
            <a:off x="7513710" y="2413586"/>
            <a:ext cx="4570087" cy="707886"/>
          </a:xfrm>
          <a:custGeom>
            <a:avLst/>
            <a:gdLst>
              <a:gd name="connsiteX0" fmla="*/ 0 w 4562467"/>
              <a:gd name="connsiteY0" fmla="*/ 0 h 707886"/>
              <a:gd name="connsiteX1" fmla="*/ 4562467 w 4562467"/>
              <a:gd name="connsiteY1" fmla="*/ 0 h 707886"/>
              <a:gd name="connsiteX2" fmla="*/ 4562467 w 4562467"/>
              <a:gd name="connsiteY2" fmla="*/ 707886 h 707886"/>
              <a:gd name="connsiteX3" fmla="*/ 0 w 4562467"/>
              <a:gd name="connsiteY3" fmla="*/ 707886 h 707886"/>
              <a:gd name="connsiteX4" fmla="*/ 0 w 4562467"/>
              <a:gd name="connsiteY4" fmla="*/ 0 h 707886"/>
              <a:gd name="connsiteX0" fmla="*/ 0 w 4562467"/>
              <a:gd name="connsiteY0" fmla="*/ 0 h 707886"/>
              <a:gd name="connsiteX1" fmla="*/ 4520557 w 4562467"/>
              <a:gd name="connsiteY1" fmla="*/ 7620 h 707886"/>
              <a:gd name="connsiteX2" fmla="*/ 4562467 w 4562467"/>
              <a:gd name="connsiteY2" fmla="*/ 707886 h 707886"/>
              <a:gd name="connsiteX3" fmla="*/ 0 w 4562467"/>
              <a:gd name="connsiteY3" fmla="*/ 707886 h 707886"/>
              <a:gd name="connsiteX4" fmla="*/ 0 w 4562467"/>
              <a:gd name="connsiteY4" fmla="*/ 0 h 707886"/>
              <a:gd name="connsiteX0" fmla="*/ 0 w 4562467"/>
              <a:gd name="connsiteY0" fmla="*/ 0 h 707886"/>
              <a:gd name="connsiteX1" fmla="*/ 4520557 w 4562467"/>
              <a:gd name="connsiteY1" fmla="*/ 7620 h 707886"/>
              <a:gd name="connsiteX2" fmla="*/ 4562467 w 4562467"/>
              <a:gd name="connsiteY2" fmla="*/ 707886 h 707886"/>
              <a:gd name="connsiteX3" fmla="*/ 0 w 4562467"/>
              <a:gd name="connsiteY3" fmla="*/ 707886 h 707886"/>
              <a:gd name="connsiteX4" fmla="*/ 0 w 4562467"/>
              <a:gd name="connsiteY4" fmla="*/ 0 h 707886"/>
              <a:gd name="connsiteX0" fmla="*/ 0 w 4562467"/>
              <a:gd name="connsiteY0" fmla="*/ 0 h 707886"/>
              <a:gd name="connsiteX1" fmla="*/ 4520557 w 4562467"/>
              <a:gd name="connsiteY1" fmla="*/ 7620 h 707886"/>
              <a:gd name="connsiteX2" fmla="*/ 4562467 w 4562467"/>
              <a:gd name="connsiteY2" fmla="*/ 707886 h 707886"/>
              <a:gd name="connsiteX3" fmla="*/ 0 w 4562467"/>
              <a:gd name="connsiteY3" fmla="*/ 707886 h 707886"/>
              <a:gd name="connsiteX4" fmla="*/ 0 w 4562467"/>
              <a:gd name="connsiteY4" fmla="*/ 0 h 707886"/>
              <a:gd name="connsiteX0" fmla="*/ 0 w 4520557"/>
              <a:gd name="connsiteY0" fmla="*/ 0 h 707886"/>
              <a:gd name="connsiteX1" fmla="*/ 4520557 w 4520557"/>
              <a:gd name="connsiteY1" fmla="*/ 7620 h 707886"/>
              <a:gd name="connsiteX2" fmla="*/ 4478647 w 4520557"/>
              <a:gd name="connsiteY2" fmla="*/ 681216 h 707886"/>
              <a:gd name="connsiteX3" fmla="*/ 0 w 4520557"/>
              <a:gd name="connsiteY3" fmla="*/ 707886 h 707886"/>
              <a:gd name="connsiteX4" fmla="*/ 0 w 4520557"/>
              <a:gd name="connsiteY4" fmla="*/ 0 h 707886"/>
              <a:gd name="connsiteX0" fmla="*/ 0 w 4520557"/>
              <a:gd name="connsiteY0" fmla="*/ 0 h 707886"/>
              <a:gd name="connsiteX1" fmla="*/ 4520557 w 4520557"/>
              <a:gd name="connsiteY1" fmla="*/ 7620 h 707886"/>
              <a:gd name="connsiteX2" fmla="*/ 4499602 w 4520557"/>
              <a:gd name="connsiteY2" fmla="*/ 688836 h 707886"/>
              <a:gd name="connsiteX3" fmla="*/ 0 w 4520557"/>
              <a:gd name="connsiteY3" fmla="*/ 707886 h 707886"/>
              <a:gd name="connsiteX4" fmla="*/ 0 w 4520557"/>
              <a:gd name="connsiteY4" fmla="*/ 0 h 707886"/>
              <a:gd name="connsiteX0" fmla="*/ 0 w 4522462"/>
              <a:gd name="connsiteY0" fmla="*/ 0 h 707886"/>
              <a:gd name="connsiteX1" fmla="*/ 4520557 w 4522462"/>
              <a:gd name="connsiteY1" fmla="*/ 7620 h 707886"/>
              <a:gd name="connsiteX2" fmla="*/ 4522462 w 4522462"/>
              <a:gd name="connsiteY2" fmla="*/ 692646 h 707886"/>
              <a:gd name="connsiteX3" fmla="*/ 0 w 4522462"/>
              <a:gd name="connsiteY3" fmla="*/ 707886 h 707886"/>
              <a:gd name="connsiteX4" fmla="*/ 0 w 4522462"/>
              <a:gd name="connsiteY4" fmla="*/ 0 h 707886"/>
              <a:gd name="connsiteX0" fmla="*/ 0 w 4551037"/>
              <a:gd name="connsiteY0" fmla="*/ 0 h 707886"/>
              <a:gd name="connsiteX1" fmla="*/ 4520557 w 4551037"/>
              <a:gd name="connsiteY1" fmla="*/ 7620 h 707886"/>
              <a:gd name="connsiteX2" fmla="*/ 4551037 w 4551037"/>
              <a:gd name="connsiteY2" fmla="*/ 694551 h 707886"/>
              <a:gd name="connsiteX3" fmla="*/ 0 w 4551037"/>
              <a:gd name="connsiteY3" fmla="*/ 707886 h 707886"/>
              <a:gd name="connsiteX4" fmla="*/ 0 w 4551037"/>
              <a:gd name="connsiteY4" fmla="*/ 0 h 707886"/>
              <a:gd name="connsiteX0" fmla="*/ 0 w 4566277"/>
              <a:gd name="connsiteY0" fmla="*/ 0 h 707886"/>
              <a:gd name="connsiteX1" fmla="*/ 4520557 w 4566277"/>
              <a:gd name="connsiteY1" fmla="*/ 7620 h 707886"/>
              <a:gd name="connsiteX2" fmla="*/ 4566277 w 4566277"/>
              <a:gd name="connsiteY2" fmla="*/ 694551 h 707886"/>
              <a:gd name="connsiteX3" fmla="*/ 0 w 4566277"/>
              <a:gd name="connsiteY3" fmla="*/ 707886 h 707886"/>
              <a:gd name="connsiteX4" fmla="*/ 0 w 4566277"/>
              <a:gd name="connsiteY4" fmla="*/ 0 h 707886"/>
              <a:gd name="connsiteX0" fmla="*/ 0 w 4571992"/>
              <a:gd name="connsiteY0" fmla="*/ 0 h 707886"/>
              <a:gd name="connsiteX1" fmla="*/ 4520557 w 4571992"/>
              <a:gd name="connsiteY1" fmla="*/ 7620 h 707886"/>
              <a:gd name="connsiteX2" fmla="*/ 4571992 w 4571992"/>
              <a:gd name="connsiteY2" fmla="*/ 694551 h 707886"/>
              <a:gd name="connsiteX3" fmla="*/ 0 w 4571992"/>
              <a:gd name="connsiteY3" fmla="*/ 707886 h 707886"/>
              <a:gd name="connsiteX4" fmla="*/ 0 w 4571992"/>
              <a:gd name="connsiteY4" fmla="*/ 0 h 707886"/>
              <a:gd name="connsiteX0" fmla="*/ 0 w 4571992"/>
              <a:gd name="connsiteY0" fmla="*/ 0 h 707886"/>
              <a:gd name="connsiteX1" fmla="*/ 4520557 w 4571992"/>
              <a:gd name="connsiteY1" fmla="*/ 7620 h 707886"/>
              <a:gd name="connsiteX2" fmla="*/ 4571992 w 4571992"/>
              <a:gd name="connsiteY2" fmla="*/ 694551 h 707886"/>
              <a:gd name="connsiteX3" fmla="*/ 0 w 4571992"/>
              <a:gd name="connsiteY3" fmla="*/ 707886 h 707886"/>
              <a:gd name="connsiteX4" fmla="*/ 0 w 4571992"/>
              <a:gd name="connsiteY4" fmla="*/ 0 h 707886"/>
              <a:gd name="connsiteX0" fmla="*/ 0 w 4573897"/>
              <a:gd name="connsiteY0" fmla="*/ 0 h 707886"/>
              <a:gd name="connsiteX1" fmla="*/ 4520557 w 4573897"/>
              <a:gd name="connsiteY1" fmla="*/ 7620 h 707886"/>
              <a:gd name="connsiteX2" fmla="*/ 4573897 w 4573897"/>
              <a:gd name="connsiteY2" fmla="*/ 694551 h 707886"/>
              <a:gd name="connsiteX3" fmla="*/ 0 w 4573897"/>
              <a:gd name="connsiteY3" fmla="*/ 707886 h 707886"/>
              <a:gd name="connsiteX4" fmla="*/ 0 w 4573897"/>
              <a:gd name="connsiteY4" fmla="*/ 0 h 707886"/>
              <a:gd name="connsiteX0" fmla="*/ 0 w 4659622"/>
              <a:gd name="connsiteY0" fmla="*/ 0 h 707886"/>
              <a:gd name="connsiteX1" fmla="*/ 4520557 w 4659622"/>
              <a:gd name="connsiteY1" fmla="*/ 7620 h 707886"/>
              <a:gd name="connsiteX2" fmla="*/ 4659622 w 4659622"/>
              <a:gd name="connsiteY2" fmla="*/ 688836 h 707886"/>
              <a:gd name="connsiteX3" fmla="*/ 0 w 4659622"/>
              <a:gd name="connsiteY3" fmla="*/ 707886 h 707886"/>
              <a:gd name="connsiteX4" fmla="*/ 0 w 4659622"/>
              <a:gd name="connsiteY4" fmla="*/ 0 h 707886"/>
              <a:gd name="connsiteX0" fmla="*/ 0 w 4724392"/>
              <a:gd name="connsiteY0" fmla="*/ 0 h 707886"/>
              <a:gd name="connsiteX1" fmla="*/ 4520557 w 4724392"/>
              <a:gd name="connsiteY1" fmla="*/ 7620 h 707886"/>
              <a:gd name="connsiteX2" fmla="*/ 4724392 w 4724392"/>
              <a:gd name="connsiteY2" fmla="*/ 685026 h 707886"/>
              <a:gd name="connsiteX3" fmla="*/ 0 w 4724392"/>
              <a:gd name="connsiteY3" fmla="*/ 707886 h 707886"/>
              <a:gd name="connsiteX4" fmla="*/ 0 w 4724392"/>
              <a:gd name="connsiteY4" fmla="*/ 0 h 707886"/>
              <a:gd name="connsiteX0" fmla="*/ 0 w 4570087"/>
              <a:gd name="connsiteY0" fmla="*/ 0 h 707886"/>
              <a:gd name="connsiteX1" fmla="*/ 4520557 w 4570087"/>
              <a:gd name="connsiteY1" fmla="*/ 7620 h 707886"/>
              <a:gd name="connsiteX2" fmla="*/ 4570087 w 4570087"/>
              <a:gd name="connsiteY2" fmla="*/ 675501 h 707886"/>
              <a:gd name="connsiteX3" fmla="*/ 0 w 4570087"/>
              <a:gd name="connsiteY3" fmla="*/ 707886 h 707886"/>
              <a:gd name="connsiteX4" fmla="*/ 0 w 4570087"/>
              <a:gd name="connsiteY4" fmla="*/ 0 h 707886"/>
              <a:gd name="connsiteX0" fmla="*/ 0 w 4556752"/>
              <a:gd name="connsiteY0" fmla="*/ 0 h 707886"/>
              <a:gd name="connsiteX1" fmla="*/ 4520557 w 4556752"/>
              <a:gd name="connsiteY1" fmla="*/ 7620 h 707886"/>
              <a:gd name="connsiteX2" fmla="*/ 4556752 w 4556752"/>
              <a:gd name="connsiteY2" fmla="*/ 675501 h 707886"/>
              <a:gd name="connsiteX3" fmla="*/ 0 w 4556752"/>
              <a:gd name="connsiteY3" fmla="*/ 707886 h 707886"/>
              <a:gd name="connsiteX4" fmla="*/ 0 w 4556752"/>
              <a:gd name="connsiteY4" fmla="*/ 0 h 707886"/>
              <a:gd name="connsiteX0" fmla="*/ 0 w 4571992"/>
              <a:gd name="connsiteY0" fmla="*/ 0 h 707886"/>
              <a:gd name="connsiteX1" fmla="*/ 4520557 w 4571992"/>
              <a:gd name="connsiteY1" fmla="*/ 7620 h 707886"/>
              <a:gd name="connsiteX2" fmla="*/ 4571992 w 4571992"/>
              <a:gd name="connsiteY2" fmla="*/ 675501 h 707886"/>
              <a:gd name="connsiteX3" fmla="*/ 0 w 4571992"/>
              <a:gd name="connsiteY3" fmla="*/ 707886 h 707886"/>
              <a:gd name="connsiteX4" fmla="*/ 0 w 4571992"/>
              <a:gd name="connsiteY4" fmla="*/ 0 h 707886"/>
              <a:gd name="connsiteX0" fmla="*/ 0 w 4570087"/>
              <a:gd name="connsiteY0" fmla="*/ 0 h 707886"/>
              <a:gd name="connsiteX1" fmla="*/ 4520557 w 4570087"/>
              <a:gd name="connsiteY1" fmla="*/ 7620 h 707886"/>
              <a:gd name="connsiteX2" fmla="*/ 4570087 w 4570087"/>
              <a:gd name="connsiteY2" fmla="*/ 690741 h 707886"/>
              <a:gd name="connsiteX3" fmla="*/ 0 w 4570087"/>
              <a:gd name="connsiteY3" fmla="*/ 707886 h 707886"/>
              <a:gd name="connsiteX4" fmla="*/ 0 w 4570087"/>
              <a:gd name="connsiteY4" fmla="*/ 0 h 707886"/>
              <a:gd name="connsiteX0" fmla="*/ 0 w 4570087"/>
              <a:gd name="connsiteY0" fmla="*/ 0 h 707886"/>
              <a:gd name="connsiteX1" fmla="*/ 4520557 w 4570087"/>
              <a:gd name="connsiteY1" fmla="*/ 7620 h 707886"/>
              <a:gd name="connsiteX2" fmla="*/ 4570087 w 4570087"/>
              <a:gd name="connsiteY2" fmla="*/ 664071 h 707886"/>
              <a:gd name="connsiteX3" fmla="*/ 0 w 4570087"/>
              <a:gd name="connsiteY3" fmla="*/ 707886 h 707886"/>
              <a:gd name="connsiteX4" fmla="*/ 0 w 4570087"/>
              <a:gd name="connsiteY4" fmla="*/ 0 h 707886"/>
              <a:gd name="connsiteX0" fmla="*/ 0 w 4570087"/>
              <a:gd name="connsiteY0" fmla="*/ 0 h 707886"/>
              <a:gd name="connsiteX1" fmla="*/ 4520557 w 4570087"/>
              <a:gd name="connsiteY1" fmla="*/ 7620 h 707886"/>
              <a:gd name="connsiteX2" fmla="*/ 4570087 w 4570087"/>
              <a:gd name="connsiteY2" fmla="*/ 645021 h 707886"/>
              <a:gd name="connsiteX3" fmla="*/ 0 w 4570087"/>
              <a:gd name="connsiteY3" fmla="*/ 707886 h 707886"/>
              <a:gd name="connsiteX4" fmla="*/ 0 w 4570087"/>
              <a:gd name="connsiteY4" fmla="*/ 0 h 707886"/>
              <a:gd name="connsiteX0" fmla="*/ 0 w 4571992"/>
              <a:gd name="connsiteY0" fmla="*/ 0 h 707886"/>
              <a:gd name="connsiteX1" fmla="*/ 4520557 w 4571992"/>
              <a:gd name="connsiteY1" fmla="*/ 7620 h 707886"/>
              <a:gd name="connsiteX2" fmla="*/ 4571992 w 4571992"/>
              <a:gd name="connsiteY2" fmla="*/ 616446 h 707886"/>
              <a:gd name="connsiteX3" fmla="*/ 0 w 4571992"/>
              <a:gd name="connsiteY3" fmla="*/ 707886 h 707886"/>
              <a:gd name="connsiteX4" fmla="*/ 0 w 4571992"/>
              <a:gd name="connsiteY4" fmla="*/ 0 h 707886"/>
              <a:gd name="connsiteX0" fmla="*/ 0 w 4570087"/>
              <a:gd name="connsiteY0" fmla="*/ 0 h 707886"/>
              <a:gd name="connsiteX1" fmla="*/ 4520557 w 4570087"/>
              <a:gd name="connsiteY1" fmla="*/ 7620 h 707886"/>
              <a:gd name="connsiteX2" fmla="*/ 4570087 w 4570087"/>
              <a:gd name="connsiteY2" fmla="*/ 660261 h 707886"/>
              <a:gd name="connsiteX3" fmla="*/ 0 w 4570087"/>
              <a:gd name="connsiteY3" fmla="*/ 707886 h 707886"/>
              <a:gd name="connsiteX4" fmla="*/ 0 w 4570087"/>
              <a:gd name="connsiteY4" fmla="*/ 0 h 707886"/>
              <a:gd name="connsiteX0" fmla="*/ 0 w 4570087"/>
              <a:gd name="connsiteY0" fmla="*/ 0 h 707886"/>
              <a:gd name="connsiteX1" fmla="*/ 4511032 w 4570087"/>
              <a:gd name="connsiteY1" fmla="*/ 95250 h 707886"/>
              <a:gd name="connsiteX2" fmla="*/ 4570087 w 4570087"/>
              <a:gd name="connsiteY2" fmla="*/ 660261 h 707886"/>
              <a:gd name="connsiteX3" fmla="*/ 0 w 4570087"/>
              <a:gd name="connsiteY3" fmla="*/ 707886 h 707886"/>
              <a:gd name="connsiteX4" fmla="*/ 0 w 4570087"/>
              <a:gd name="connsiteY4" fmla="*/ 0 h 707886"/>
              <a:gd name="connsiteX0" fmla="*/ 0 w 4570087"/>
              <a:gd name="connsiteY0" fmla="*/ 0 h 707886"/>
              <a:gd name="connsiteX1" fmla="*/ 4499602 w 4570087"/>
              <a:gd name="connsiteY1" fmla="*/ 215265 h 707886"/>
              <a:gd name="connsiteX2" fmla="*/ 4570087 w 4570087"/>
              <a:gd name="connsiteY2" fmla="*/ 660261 h 707886"/>
              <a:gd name="connsiteX3" fmla="*/ 0 w 4570087"/>
              <a:gd name="connsiteY3" fmla="*/ 707886 h 707886"/>
              <a:gd name="connsiteX4" fmla="*/ 0 w 4570087"/>
              <a:gd name="connsiteY4" fmla="*/ 0 h 707886"/>
              <a:gd name="connsiteX0" fmla="*/ 0 w 4570087"/>
              <a:gd name="connsiteY0" fmla="*/ 0 h 707886"/>
              <a:gd name="connsiteX1" fmla="*/ 4522462 w 4570087"/>
              <a:gd name="connsiteY1" fmla="*/ 45720 h 707886"/>
              <a:gd name="connsiteX2" fmla="*/ 4570087 w 4570087"/>
              <a:gd name="connsiteY2" fmla="*/ 660261 h 707886"/>
              <a:gd name="connsiteX3" fmla="*/ 0 w 4570087"/>
              <a:gd name="connsiteY3" fmla="*/ 707886 h 707886"/>
              <a:gd name="connsiteX4" fmla="*/ 0 w 4570087"/>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087" h="707886">
                <a:moveTo>
                  <a:pt x="0" y="0"/>
                </a:moveTo>
                <a:lnTo>
                  <a:pt x="4522462" y="45720"/>
                </a:lnTo>
                <a:cubicBezTo>
                  <a:pt x="4539607" y="274697"/>
                  <a:pt x="4566277" y="429379"/>
                  <a:pt x="4570087" y="660261"/>
                </a:cubicBezTo>
                <a:lnTo>
                  <a:pt x="0" y="707886"/>
                </a:lnTo>
                <a:lnTo>
                  <a:pt x="0" y="0"/>
                </a:lnTo>
                <a:close/>
              </a:path>
            </a:pathLst>
          </a:custGeom>
        </p:spPr>
        <p:txBody>
          <a:bodyPr wrap="none">
            <a:spAutoFit/>
          </a:bodyPr>
          <a:lstStyle/>
          <a:p>
            <a:pPr algn="ctr"/>
            <a:r>
              <a:rPr lang="en-US" sz="4000" dirty="0">
                <a:solidFill>
                  <a:prstClr val="black"/>
                </a:solidFill>
                <a:latin typeface="Californian FB" panose="0207040306080B030204" pitchFamily="18" charset="0"/>
              </a:rPr>
              <a:t>That doctrine which </a:t>
            </a:r>
            <a:endParaRPr lang="en-US" dirty="0"/>
          </a:p>
        </p:txBody>
      </p:sp>
      <p:sp>
        <p:nvSpPr>
          <p:cNvPr id="7" name="Rectangle 6">
            <a:extLst>
              <a:ext uri="{FF2B5EF4-FFF2-40B4-BE49-F238E27FC236}">
                <a16:creationId xmlns:a16="http://schemas.microsoft.com/office/drawing/2014/main" id="{E0FE29CB-EA2D-4135-8854-4AA9925EB153}"/>
              </a:ext>
            </a:extLst>
          </p:cNvPr>
          <p:cNvSpPr/>
          <p:nvPr/>
        </p:nvSpPr>
        <p:spPr>
          <a:xfrm>
            <a:off x="161544" y="3025844"/>
            <a:ext cx="11868912" cy="707886"/>
          </a:xfrm>
          <a:prstGeom prst="rect">
            <a:avLst/>
          </a:prstGeom>
        </p:spPr>
        <p:txBody>
          <a:bodyPr wrap="square">
            <a:spAutoFit/>
          </a:bodyPr>
          <a:lstStyle/>
          <a:p>
            <a:pPr algn="ctr"/>
            <a:r>
              <a:rPr lang="en-US" sz="4000" dirty="0">
                <a:solidFill>
                  <a:prstClr val="black"/>
                </a:solidFill>
                <a:latin typeface="Californian FB" panose="0207040306080B030204" pitchFamily="18" charset="0"/>
              </a:rPr>
              <a:t>maintains a change of the substance of bread and wine, </a:t>
            </a:r>
            <a:endParaRPr lang="en-US" dirty="0"/>
          </a:p>
        </p:txBody>
      </p:sp>
      <p:sp>
        <p:nvSpPr>
          <p:cNvPr id="8" name="Rectangle 7">
            <a:extLst>
              <a:ext uri="{FF2B5EF4-FFF2-40B4-BE49-F238E27FC236}">
                <a16:creationId xmlns:a16="http://schemas.microsoft.com/office/drawing/2014/main" id="{8699BDC2-59DD-4FAD-AE88-6E68845FDC25}"/>
              </a:ext>
            </a:extLst>
          </p:cNvPr>
          <p:cNvSpPr/>
          <p:nvPr/>
        </p:nvSpPr>
        <p:spPr>
          <a:xfrm>
            <a:off x="740586" y="3629609"/>
            <a:ext cx="9606674" cy="707886"/>
          </a:xfrm>
          <a:prstGeom prst="rect">
            <a:avLst/>
          </a:prstGeom>
        </p:spPr>
        <p:txBody>
          <a:bodyPr wrap="square">
            <a:spAutoFit/>
          </a:bodyPr>
          <a:lstStyle/>
          <a:p>
            <a:pPr algn="ctr"/>
            <a:r>
              <a:rPr lang="en-US" sz="4000" dirty="0">
                <a:solidFill>
                  <a:prstClr val="black"/>
                </a:solidFill>
                <a:latin typeface="Californian FB" panose="0207040306080B030204" pitchFamily="18" charset="0"/>
              </a:rPr>
              <a:t>into the substance of Christ's body and blood </a:t>
            </a:r>
            <a:endParaRPr lang="en-US" dirty="0"/>
          </a:p>
        </p:txBody>
      </p:sp>
      <p:sp>
        <p:nvSpPr>
          <p:cNvPr id="9" name="Rectangle 8">
            <a:extLst>
              <a:ext uri="{FF2B5EF4-FFF2-40B4-BE49-F238E27FC236}">
                <a16:creationId xmlns:a16="http://schemas.microsoft.com/office/drawing/2014/main" id="{8B610B97-15C9-4819-9308-D59793D4D36F}"/>
              </a:ext>
            </a:extLst>
          </p:cNvPr>
          <p:cNvSpPr/>
          <p:nvPr/>
        </p:nvSpPr>
        <p:spPr>
          <a:xfrm>
            <a:off x="1630758" y="5457891"/>
            <a:ext cx="9209314" cy="707886"/>
          </a:xfrm>
          <a:prstGeom prst="rect">
            <a:avLst/>
          </a:prstGeom>
        </p:spPr>
        <p:txBody>
          <a:bodyPr wrap="square">
            <a:spAutoFit/>
          </a:bodyPr>
          <a:lstStyle/>
          <a:p>
            <a:pPr algn="ctr"/>
            <a:r>
              <a:rPr lang="en-US" sz="4000" dirty="0">
                <a:solidFill>
                  <a:prstClr val="black"/>
                </a:solidFill>
                <a:latin typeface="Californian FB" panose="0207040306080B030204" pitchFamily="18" charset="0"/>
              </a:rPr>
              <a:t>not corporally or carnally in, with, or under</a:t>
            </a:r>
            <a:endParaRPr lang="en-US" dirty="0"/>
          </a:p>
        </p:txBody>
      </p:sp>
    </p:spTree>
    <p:extLst>
      <p:ext uri="{BB962C8B-B14F-4D97-AF65-F5344CB8AC3E}">
        <p14:creationId xmlns:p14="http://schemas.microsoft.com/office/powerpoint/2010/main" val="2430385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0" end="0"/>
                                            </p:txEl>
                                          </p:spTgt>
                                        </p:tgtEl>
                                        <p:attrNameLst>
                                          <p:attrName>style.color</p:attrName>
                                        </p:attrNameLst>
                                      </p:cBhvr>
                                      <p:to>
                                        <a:srgbClr val="2BD2F3"/>
                                      </p:to>
                                    </p:animClr>
                                  </p:childTnLst>
                                </p:cTn>
                              </p:par>
                              <p:par>
                                <p:cTn id="11" presetID="3" presetClass="emph" presetSubtype="2" fill="hold" nodeType="withEffect">
                                  <p:stCondLst>
                                    <p:cond delay="0"/>
                                  </p:stCondLst>
                                  <p:childTnLst>
                                    <p:animClr clrSpc="rgb" dir="cw">
                                      <p:cBhvr override="childStyle">
                                        <p:cTn id="12" dur="2000" fill="hold"/>
                                        <p:tgtEl>
                                          <p:spTgt spid="7">
                                            <p:txEl>
                                              <p:pRg st="0" end="0"/>
                                            </p:txEl>
                                          </p:spTgt>
                                        </p:tgtEl>
                                        <p:attrNameLst>
                                          <p:attrName>style.color</p:attrName>
                                        </p:attrNameLst>
                                      </p:cBhvr>
                                      <p:to>
                                        <a:srgbClr val="2BD2F3"/>
                                      </p:to>
                                    </p:animClr>
                                  </p:childTnLst>
                                </p:cTn>
                              </p:par>
                              <p:par>
                                <p:cTn id="13" presetID="3" presetClass="emph" presetSubtype="2" fill="hold" nodeType="withEffect">
                                  <p:stCondLst>
                                    <p:cond delay="0"/>
                                  </p:stCondLst>
                                  <p:childTnLst>
                                    <p:animClr clrSpc="rgb" dir="cw">
                                      <p:cBhvr override="childStyle">
                                        <p:cTn id="14" dur="2000" fill="hold"/>
                                        <p:tgtEl>
                                          <p:spTgt spid="8">
                                            <p:txEl>
                                              <p:pRg st="0" end="0"/>
                                            </p:txEl>
                                          </p:spTgt>
                                        </p:tgtEl>
                                        <p:attrNameLst>
                                          <p:attrName>style.color</p:attrName>
                                        </p:attrNameLst>
                                      </p:cBhvr>
                                      <p:to>
                                        <a:srgbClr val="2BD2F3"/>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9">
                                            <p:txEl>
                                              <p:pRg st="0" end="0"/>
                                            </p:txEl>
                                          </p:spTgt>
                                        </p:tgtEl>
                                        <p:attrNameLst>
                                          <p:attrName>style.color</p:attrName>
                                        </p:attrNameLst>
                                      </p:cBhvr>
                                      <p:to>
                                        <a:srgbClr val="2BD2F3"/>
                                      </p:to>
                                    </p:animClr>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repeatCount="indefinite" fill="hold" display="0">
                  <p:stCondLst>
                    <p:cond delay="indefinite"/>
                  </p:stCondLst>
                </p:cTn>
                <p:tgtEl>
                  <p:spTgt spid="5"/>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Resurrection of the Dead</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The bodies of men, after death, return to dust, and see corruption; but their souls (which neither die nor sleep), having an immortal subsistence, immediately return to God who gave them. The souls of the righteous, being then made perfect in holiness, are received into the highest heavens, where they behold the face of God in light and glory, waiting for the full redemption of their bodies . . . </a:t>
            </a:r>
            <a:endParaRPr lang="en-US" sz="8800" dirty="0">
              <a:latin typeface="Californian FB" panose="0207040306080B030204" pitchFamily="18" charset="0"/>
            </a:endParaRPr>
          </a:p>
        </p:txBody>
      </p:sp>
    </p:spTree>
    <p:extLst>
      <p:ext uri="{BB962C8B-B14F-4D97-AF65-F5344CB8AC3E}">
        <p14:creationId xmlns:p14="http://schemas.microsoft.com/office/powerpoint/2010/main" val="22948290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Resurrection of the Dead</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and the souls of the wicked are cast into hell, where they remain in torments and utter darkness . . . .Besides these two places for souls separated from their bodies, the Scripture </a:t>
            </a:r>
            <a:r>
              <a:rPr lang="en-US" sz="4000" dirty="0" err="1">
                <a:latin typeface="Californian FB" panose="0207040306080B030204" pitchFamily="18" charset="0"/>
              </a:rPr>
              <a:t>acknowledgeth</a:t>
            </a:r>
            <a:r>
              <a:rPr lang="en-US" sz="4000" dirty="0">
                <a:latin typeface="Californian FB" panose="0207040306080B030204" pitchFamily="18" charset="0"/>
              </a:rPr>
              <a:t> none. At the last day, such as are found alive shall not die, but be changed: and all the dead shall be raised up with the selfsame bodies, and none other, although with different qualities, which shall be united again to their souls forever. </a:t>
            </a:r>
            <a:r>
              <a:rPr lang="en-US" sz="2800" dirty="0">
                <a:latin typeface="Californian FB" panose="0207040306080B030204" pitchFamily="18" charset="0"/>
              </a:rPr>
              <a:t>(WC, XXXII.)</a:t>
            </a:r>
            <a:endParaRPr lang="en-US" sz="8800" dirty="0">
              <a:latin typeface="Californian FB" panose="0207040306080B030204" pitchFamily="18" charset="0"/>
            </a:endParaRPr>
          </a:p>
        </p:txBody>
      </p:sp>
    </p:spTree>
    <p:extLst>
      <p:ext uri="{BB962C8B-B14F-4D97-AF65-F5344CB8AC3E}">
        <p14:creationId xmlns:p14="http://schemas.microsoft.com/office/powerpoint/2010/main" val="229100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0" y="39915"/>
            <a:ext cx="12158472"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London Baptist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301642"/>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Four Major Points of Divergence</a:t>
            </a:r>
          </a:p>
        </p:txBody>
      </p:sp>
      <p:sp>
        <p:nvSpPr>
          <p:cNvPr id="2" name="TextBox 1">
            <a:extLst>
              <a:ext uri="{FF2B5EF4-FFF2-40B4-BE49-F238E27FC236}">
                <a16:creationId xmlns:a16="http://schemas.microsoft.com/office/drawing/2014/main" id="{8C667C66-DF86-4941-B92A-E8EA3469A77C}"/>
              </a:ext>
            </a:extLst>
          </p:cNvPr>
          <p:cNvSpPr txBox="1"/>
          <p:nvPr/>
        </p:nvSpPr>
        <p:spPr>
          <a:xfrm>
            <a:off x="2183511" y="2340962"/>
            <a:ext cx="7824978" cy="3416320"/>
          </a:xfrm>
          <a:prstGeom prst="rect">
            <a:avLst/>
          </a:prstGeom>
          <a:noFill/>
        </p:spPr>
        <p:txBody>
          <a:bodyPr wrap="square" rtlCol="0">
            <a:spAutoFit/>
          </a:bodyPr>
          <a:lstStyle/>
          <a:p>
            <a:pPr marL="742950" indent="-742950">
              <a:buAutoNum type="arabicPeriod"/>
            </a:pPr>
            <a:r>
              <a:rPr lang="en-US" sz="5400" dirty="0">
                <a:latin typeface="Californian FB" panose="0207040306080B030204" pitchFamily="18" charset="0"/>
              </a:rPr>
              <a:t>Double Predestination</a:t>
            </a:r>
          </a:p>
          <a:p>
            <a:pPr marL="742950" indent="-742950">
              <a:buAutoNum type="arabicPeriod"/>
            </a:pPr>
            <a:r>
              <a:rPr lang="en-US" sz="5400" dirty="0">
                <a:latin typeface="Californian FB" panose="0207040306080B030204" pitchFamily="18" charset="0"/>
              </a:rPr>
              <a:t>The Civil Magistrate</a:t>
            </a:r>
          </a:p>
          <a:p>
            <a:pPr marL="742950" indent="-742950">
              <a:buAutoNum type="arabicPeriod"/>
            </a:pPr>
            <a:r>
              <a:rPr lang="en-US" sz="5400" dirty="0">
                <a:latin typeface="Californian FB" panose="0207040306080B030204" pitchFamily="18" charset="0"/>
              </a:rPr>
              <a:t>Church Government</a:t>
            </a:r>
          </a:p>
          <a:p>
            <a:pPr marL="742950" indent="-742950">
              <a:buAutoNum type="arabicPeriod"/>
            </a:pPr>
            <a:r>
              <a:rPr lang="en-US" sz="5400" dirty="0">
                <a:latin typeface="Californian FB" panose="0207040306080B030204" pitchFamily="18" charset="0"/>
              </a:rPr>
              <a:t>Baptism</a:t>
            </a:r>
            <a:endParaRPr lang="en-US" sz="4800" dirty="0">
              <a:latin typeface="Californian FB" panose="0207040306080B030204" pitchFamily="18" charset="0"/>
            </a:endParaRPr>
          </a:p>
        </p:txBody>
      </p:sp>
    </p:spTree>
    <p:extLst>
      <p:ext uri="{BB962C8B-B14F-4D97-AF65-F5344CB8AC3E}">
        <p14:creationId xmlns:p14="http://schemas.microsoft.com/office/powerpoint/2010/main" val="35832285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repeatCount="indefinite" fill="hold" display="0">
                  <p:stCondLst>
                    <p:cond delay="indefinite"/>
                  </p:stCondLst>
                </p:cTn>
                <p:tgtEl>
                  <p:spTgt spid="5"/>
                </p:tgtEl>
              </p:cMediaNode>
            </p:video>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0" y="39915"/>
            <a:ext cx="12192000"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London Baptist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Double Predestination</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3600986"/>
          </a:xfrm>
          <a:prstGeom prst="rect">
            <a:avLst/>
          </a:prstGeom>
          <a:noFill/>
        </p:spPr>
        <p:txBody>
          <a:bodyPr wrap="square" rtlCol="0">
            <a:spAutoFit/>
          </a:bodyPr>
          <a:lstStyle/>
          <a:p>
            <a:pPr algn="ctr"/>
            <a:r>
              <a:rPr lang="en-US" sz="4000" dirty="0">
                <a:latin typeface="Californian FB" panose="0207040306080B030204" pitchFamily="18" charset="0"/>
              </a:rPr>
              <a:t>By the decree of God, for the manifestation of his glory, some men and angels are predestinated, or foreordained to eternal life through Jesus Christ, to the praise of his glorious grace; others being left to act in their sin to their just condemnation, to the praise of his glorious justice. </a:t>
            </a:r>
            <a:r>
              <a:rPr lang="en-US" sz="2800" dirty="0">
                <a:latin typeface="Californian FB" panose="0207040306080B030204" pitchFamily="18" charset="0"/>
              </a:rPr>
              <a:t>(LBC, III.3.)</a:t>
            </a:r>
          </a:p>
        </p:txBody>
      </p:sp>
    </p:spTree>
    <p:extLst>
      <p:ext uri="{BB962C8B-B14F-4D97-AF65-F5344CB8AC3E}">
        <p14:creationId xmlns:p14="http://schemas.microsoft.com/office/powerpoint/2010/main" val="3413881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0" y="39915"/>
            <a:ext cx="12192000"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London Baptist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Civil Magistrate</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4401205"/>
          </a:xfrm>
          <a:prstGeom prst="rect">
            <a:avLst/>
          </a:prstGeom>
          <a:noFill/>
        </p:spPr>
        <p:txBody>
          <a:bodyPr wrap="square" rtlCol="0">
            <a:spAutoFit/>
          </a:bodyPr>
          <a:lstStyle/>
          <a:p>
            <a:pPr algn="ctr"/>
            <a:r>
              <a:rPr lang="en-US" sz="4000" dirty="0">
                <a:latin typeface="Californian FB" panose="0207040306080B030204" pitchFamily="18" charset="0"/>
              </a:rPr>
              <a:t>The civil magistrate may not assume to himself the administration of the Word and sacraments . . .yet he hath authority . . . to take order, that unity and peace be preserved in the Church, that the truth of God be kept pure and entire; that all blasphemies and heresies be suppressed; all corruptions and abuses in worship and discipline prevented or reformed . . . . </a:t>
            </a:r>
            <a:r>
              <a:rPr lang="en-US" sz="2800" dirty="0">
                <a:latin typeface="Californian FB" panose="0207040306080B030204" pitchFamily="18" charset="0"/>
              </a:rPr>
              <a:t>(WC, XXIII.3.)</a:t>
            </a:r>
          </a:p>
        </p:txBody>
      </p:sp>
    </p:spTree>
    <p:extLst>
      <p:ext uri="{BB962C8B-B14F-4D97-AF65-F5344CB8AC3E}">
        <p14:creationId xmlns:p14="http://schemas.microsoft.com/office/powerpoint/2010/main" val="110716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301642"/>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Ten Items for Our Discussion</a:t>
            </a:r>
          </a:p>
        </p:txBody>
      </p:sp>
      <p:sp>
        <p:nvSpPr>
          <p:cNvPr id="2" name="TextBox 1">
            <a:extLst>
              <a:ext uri="{FF2B5EF4-FFF2-40B4-BE49-F238E27FC236}">
                <a16:creationId xmlns:a16="http://schemas.microsoft.com/office/drawing/2014/main" id="{8C667C66-DF86-4941-B92A-E8EA3469A77C}"/>
              </a:ext>
            </a:extLst>
          </p:cNvPr>
          <p:cNvSpPr txBox="1"/>
          <p:nvPr/>
        </p:nvSpPr>
        <p:spPr>
          <a:xfrm>
            <a:off x="347472" y="2240726"/>
            <a:ext cx="5486400" cy="4401205"/>
          </a:xfrm>
          <a:prstGeom prst="rect">
            <a:avLst/>
          </a:prstGeom>
          <a:noFill/>
        </p:spPr>
        <p:txBody>
          <a:bodyPr wrap="square" rtlCol="0">
            <a:spAutoFit/>
          </a:bodyPr>
          <a:lstStyle/>
          <a:p>
            <a:pPr marL="742950" indent="-742950">
              <a:buAutoNum type="arabicPeriod"/>
            </a:pPr>
            <a:r>
              <a:rPr lang="en-US" sz="4800" dirty="0">
                <a:latin typeface="Californian FB" panose="0207040306080B030204" pitchFamily="18" charset="0"/>
              </a:rPr>
              <a:t>The Word of God</a:t>
            </a:r>
          </a:p>
          <a:p>
            <a:pPr marL="742950" indent="-742950">
              <a:buAutoNum type="arabicPeriod"/>
            </a:pPr>
            <a:r>
              <a:rPr lang="en-US" sz="4800" dirty="0">
                <a:latin typeface="Californian FB" panose="0207040306080B030204" pitchFamily="18" charset="0"/>
              </a:rPr>
              <a:t>The Trinity</a:t>
            </a:r>
          </a:p>
          <a:p>
            <a:pPr marL="742950" indent="-742950">
              <a:buAutoNum type="arabicPeriod"/>
            </a:pPr>
            <a:r>
              <a:rPr lang="en-US" sz="4800" dirty="0">
                <a:latin typeface="Californian FB" panose="0207040306080B030204" pitchFamily="18" charset="0"/>
              </a:rPr>
              <a:t>Predestination</a:t>
            </a:r>
          </a:p>
          <a:p>
            <a:pPr marL="742950" indent="-742950">
              <a:buAutoNum type="arabicPeriod"/>
            </a:pPr>
            <a:r>
              <a:rPr lang="en-US" sz="4800" dirty="0">
                <a:latin typeface="Californian FB" panose="0207040306080B030204" pitchFamily="18" charset="0"/>
              </a:rPr>
              <a:t>The Son</a:t>
            </a:r>
          </a:p>
          <a:p>
            <a:pPr marL="742950" indent="-742950">
              <a:buAutoNum type="arabicPeriod"/>
            </a:pPr>
            <a:r>
              <a:rPr lang="en-US" sz="4800" dirty="0">
                <a:latin typeface="Californian FB" panose="0207040306080B030204" pitchFamily="18" charset="0"/>
              </a:rPr>
              <a:t>Free Will</a:t>
            </a:r>
          </a:p>
          <a:p>
            <a:pPr marL="742950" indent="-742950">
              <a:buAutoNum type="arabicPeriod"/>
            </a:pPr>
            <a:endParaRPr lang="en-US" sz="4000" dirty="0">
              <a:latin typeface="Californian FB" panose="0207040306080B030204" pitchFamily="18" charset="0"/>
            </a:endParaRPr>
          </a:p>
        </p:txBody>
      </p:sp>
      <p:sp>
        <p:nvSpPr>
          <p:cNvPr id="7" name="TextBox 6">
            <a:extLst>
              <a:ext uri="{FF2B5EF4-FFF2-40B4-BE49-F238E27FC236}">
                <a16:creationId xmlns:a16="http://schemas.microsoft.com/office/drawing/2014/main" id="{FECC210E-C4B6-4AA2-A40A-8F685DC5D03A}"/>
              </a:ext>
            </a:extLst>
          </p:cNvPr>
          <p:cNvSpPr txBox="1"/>
          <p:nvPr/>
        </p:nvSpPr>
        <p:spPr>
          <a:xfrm>
            <a:off x="5867400" y="2241172"/>
            <a:ext cx="6291072" cy="3785652"/>
          </a:xfrm>
          <a:prstGeom prst="rect">
            <a:avLst/>
          </a:prstGeom>
          <a:noFill/>
        </p:spPr>
        <p:txBody>
          <a:bodyPr wrap="square" rtlCol="0">
            <a:spAutoFit/>
          </a:bodyPr>
          <a:lstStyle/>
          <a:p>
            <a:pPr marL="742950" indent="-742950">
              <a:buAutoNum type="arabicPeriod" startAt="6"/>
            </a:pPr>
            <a:r>
              <a:rPr lang="en-US" sz="4800" dirty="0">
                <a:latin typeface="Californian FB" panose="0207040306080B030204" pitchFamily="18" charset="0"/>
              </a:rPr>
              <a:t>Perseverance</a:t>
            </a:r>
          </a:p>
          <a:p>
            <a:pPr marL="742950" indent="-742950">
              <a:buAutoNum type="arabicPeriod" startAt="6"/>
            </a:pPr>
            <a:r>
              <a:rPr lang="en-US" sz="4800" dirty="0">
                <a:latin typeface="Californian FB" panose="0207040306080B030204" pitchFamily="18" charset="0"/>
              </a:rPr>
              <a:t>The OT Law</a:t>
            </a:r>
          </a:p>
          <a:p>
            <a:pPr marL="742950" indent="-742950">
              <a:buAutoNum type="arabicPeriod" startAt="6"/>
            </a:pPr>
            <a:r>
              <a:rPr lang="en-US" sz="4800" dirty="0">
                <a:latin typeface="Californian FB" panose="0207040306080B030204" pitchFamily="18" charset="0"/>
              </a:rPr>
              <a:t>Corporate Worship</a:t>
            </a:r>
          </a:p>
          <a:p>
            <a:pPr marL="742950" indent="-742950">
              <a:buAutoNum type="arabicPeriod" startAt="6"/>
            </a:pPr>
            <a:r>
              <a:rPr lang="en-US" sz="4800" dirty="0">
                <a:latin typeface="Californian FB" panose="0207040306080B030204" pitchFamily="18" charset="0"/>
              </a:rPr>
              <a:t>The Lord’s Supper</a:t>
            </a:r>
          </a:p>
          <a:p>
            <a:pPr marL="742950" indent="-742950">
              <a:buAutoNum type="arabicPeriod" startAt="6"/>
            </a:pPr>
            <a:r>
              <a:rPr lang="en-US" sz="4800" dirty="0">
                <a:latin typeface="Californian FB" panose="0207040306080B030204" pitchFamily="18" charset="0"/>
              </a:rPr>
              <a:t>The Resurrection</a:t>
            </a:r>
            <a:endParaRPr lang="en-US" sz="4000" dirty="0">
              <a:latin typeface="Californian FB" panose="0207040306080B030204" pitchFamily="18" charset="0"/>
            </a:endParaRPr>
          </a:p>
        </p:txBody>
      </p:sp>
    </p:spTree>
    <p:extLst>
      <p:ext uri="{BB962C8B-B14F-4D97-AF65-F5344CB8AC3E}">
        <p14:creationId xmlns:p14="http://schemas.microsoft.com/office/powerpoint/2010/main" val="37110394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5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5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Effect transition="in" filter="fade">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Effect transition="in" filter="fade">
                                      <p:cBhvr>
                                        <p:cTn id="56" dur="500"/>
                                        <p:tgtEl>
                                          <p:spTgt spid="7">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Effect transition="in" filter="fade">
                                      <p:cBhvr>
                                        <p:cTn id="6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2" repeatCount="indefinite" fill="hold" display="0">
                  <p:stCondLst>
                    <p:cond delay="indefinite"/>
                  </p:stCondLst>
                </p:cTn>
                <p:tgtEl>
                  <p:spTgt spid="5"/>
                </p:tgtEl>
              </p:cMediaNode>
            </p:video>
            <p:seq concurrent="1" nextAc="seek">
              <p:cTn id="63" restart="whenNotActive" fill="hold" evtFilter="cancelBubble" nodeType="interactiveSeq">
                <p:stCondLst>
                  <p:cond evt="onClick" delay="0">
                    <p:tgtEl>
                      <p:spTgt spid="5"/>
                    </p:tgtEl>
                  </p:cond>
                </p:stCondLst>
                <p:endSync evt="end" delay="0">
                  <p:rtn val="all"/>
                </p:endSync>
                <p:childTnLst>
                  <p:par>
                    <p:cTn id="64" fill="hold">
                      <p:stCondLst>
                        <p:cond delay="0"/>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0" y="39915"/>
            <a:ext cx="12192000"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London Baptist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Civil Magistrate</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4401205"/>
          </a:xfrm>
          <a:prstGeom prst="rect">
            <a:avLst/>
          </a:prstGeom>
          <a:noFill/>
        </p:spPr>
        <p:txBody>
          <a:bodyPr wrap="square" rtlCol="0">
            <a:spAutoFit/>
          </a:bodyPr>
          <a:lstStyle/>
          <a:p>
            <a:pPr algn="ctr"/>
            <a:r>
              <a:rPr lang="en-US" sz="4000" dirty="0">
                <a:latin typeface="Californian FB" panose="0207040306080B030204" pitchFamily="18" charset="0"/>
              </a:rPr>
              <a:t>Civil magistrates being set up by God for the ends aforesaid; subjection, in all lawful things commanded by them, ought to be yielded by us in the Lord, not only for wrath, but for conscience' sake; and we ought to make supplications and prayers for kings and all that are in authority, that under them we may live a quiet and peaceable life, in all godliness and honesty. </a:t>
            </a:r>
            <a:r>
              <a:rPr lang="en-US" sz="2800" dirty="0">
                <a:latin typeface="Californian FB" panose="0207040306080B030204" pitchFamily="18" charset="0"/>
              </a:rPr>
              <a:t>(LBC, XXIV.3.)</a:t>
            </a:r>
          </a:p>
        </p:txBody>
      </p:sp>
    </p:spTree>
    <p:extLst>
      <p:ext uri="{BB962C8B-B14F-4D97-AF65-F5344CB8AC3E}">
        <p14:creationId xmlns:p14="http://schemas.microsoft.com/office/powerpoint/2010/main" val="4113426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0" y="39915"/>
            <a:ext cx="12192000"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London Baptist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Church Government</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A particular church, gathered and completely organized according to the mind of Christ, consists of officers and members; and the officers appointed by Christ to be chosen and set apart by the church for the peculiar administration of ordinances, and execution of power or duty, which he entrusts them with, or calls them to, to be continued to the end of the world, are bishops or elders, and deacons. </a:t>
            </a:r>
            <a:r>
              <a:rPr lang="en-US" sz="2800" dirty="0">
                <a:latin typeface="Californian FB" panose="0207040306080B030204" pitchFamily="18" charset="0"/>
              </a:rPr>
              <a:t>(LBC, XXVI.8.)</a:t>
            </a:r>
          </a:p>
        </p:txBody>
      </p:sp>
    </p:spTree>
    <p:extLst>
      <p:ext uri="{BB962C8B-B14F-4D97-AF65-F5344CB8AC3E}">
        <p14:creationId xmlns:p14="http://schemas.microsoft.com/office/powerpoint/2010/main" val="847331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0" y="39915"/>
            <a:ext cx="12192000"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London Baptist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Church Government</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In cases of difficulties or differences . . . or any member or members of any church are injured, in or by any proceedings in censures not agreeable to truth and order: it is according to the mind of Christ, that many churches holding communion together, do, by their messengers, meet to consider, and give their advice . . . howbeit these messengers assembled, are not entrusted with any church-power . . . or with any jurisdiction . . . </a:t>
            </a:r>
            <a:r>
              <a:rPr lang="en-US" sz="2800" dirty="0">
                <a:latin typeface="Californian FB" panose="0207040306080B030204" pitchFamily="18" charset="0"/>
              </a:rPr>
              <a:t>(LBC, XXVI.16.)</a:t>
            </a:r>
          </a:p>
        </p:txBody>
      </p:sp>
    </p:spTree>
    <p:extLst>
      <p:ext uri="{BB962C8B-B14F-4D97-AF65-F5344CB8AC3E}">
        <p14:creationId xmlns:p14="http://schemas.microsoft.com/office/powerpoint/2010/main" val="2277652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0" y="39915"/>
            <a:ext cx="12192000"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London Baptist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Baptism</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Those who do actually profess repentance towards God, faith in, and obedience to, our Lord Jesus Christ, are the only proper subjects of this ordinance. The outward element to be used in this ordinance is water, wherein the party is to be baptized, in the name of the Father, and of the Son, and of the Holy Spirit. Immersion, or dipping of the person in water, is necessary to the due administration of this ordinance. </a:t>
            </a:r>
            <a:r>
              <a:rPr lang="en-US" sz="2800" dirty="0">
                <a:latin typeface="Californian FB" panose="0207040306080B030204" pitchFamily="18" charset="0"/>
              </a:rPr>
              <a:t>(LBC, XXIX.6.)</a:t>
            </a:r>
          </a:p>
        </p:txBody>
      </p:sp>
      <p:sp>
        <p:nvSpPr>
          <p:cNvPr id="3" name="Rectangle 2">
            <a:extLst>
              <a:ext uri="{FF2B5EF4-FFF2-40B4-BE49-F238E27FC236}">
                <a16:creationId xmlns:a16="http://schemas.microsoft.com/office/drawing/2014/main" id="{677B770D-DA28-4188-AA8C-7BBABC2845AE}"/>
              </a:ext>
            </a:extLst>
          </p:cNvPr>
          <p:cNvSpPr/>
          <p:nvPr/>
        </p:nvSpPr>
        <p:spPr>
          <a:xfrm>
            <a:off x="664640" y="3020779"/>
            <a:ext cx="4408579"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only proper subjects</a:t>
            </a:r>
            <a:endParaRPr lang="en-US" dirty="0"/>
          </a:p>
        </p:txBody>
      </p:sp>
      <p:sp>
        <p:nvSpPr>
          <p:cNvPr id="7" name="Rectangle 6">
            <a:extLst>
              <a:ext uri="{FF2B5EF4-FFF2-40B4-BE49-F238E27FC236}">
                <a16:creationId xmlns:a16="http://schemas.microsoft.com/office/drawing/2014/main" id="{25A4211A-0941-4A36-9865-5E12218078BB}"/>
              </a:ext>
            </a:extLst>
          </p:cNvPr>
          <p:cNvSpPr/>
          <p:nvPr/>
        </p:nvSpPr>
        <p:spPr>
          <a:xfrm>
            <a:off x="7155055" y="4850517"/>
            <a:ext cx="4812536"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Immersion, or dipping</a:t>
            </a:r>
            <a:endParaRPr lang="en-US" dirty="0"/>
          </a:p>
        </p:txBody>
      </p:sp>
    </p:spTree>
    <p:extLst>
      <p:ext uri="{BB962C8B-B14F-4D97-AF65-F5344CB8AC3E}">
        <p14:creationId xmlns:p14="http://schemas.microsoft.com/office/powerpoint/2010/main" val="30570295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0" end="0"/>
                                            </p:txEl>
                                          </p:spTgt>
                                        </p:tgtEl>
                                        <p:attrNameLst>
                                          <p:attrName>style.color</p:attrName>
                                        </p:attrNameLst>
                                      </p:cBhvr>
                                      <p:to>
                                        <a:srgbClr val="2BD2F3"/>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7">
                                            <p:txEl>
                                              <p:pRg st="0" end="0"/>
                                            </p:txEl>
                                          </p:spTgt>
                                        </p:tgtEl>
                                        <p:attrNameLst>
                                          <p:attrName>style.color</p:attrName>
                                        </p:attrNameLst>
                                      </p:cBhvr>
                                      <p:to>
                                        <a:srgbClr val="2BD2F3"/>
                                      </p:to>
                                    </p:animClr>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0" y="39915"/>
            <a:ext cx="12192000"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Current Usage</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301642"/>
            <a:ext cx="11777472" cy="2800767"/>
          </a:xfrm>
          <a:prstGeom prst="rect">
            <a:avLst/>
          </a:prstGeom>
          <a:noFill/>
        </p:spPr>
        <p:txBody>
          <a:bodyPr wrap="square" rtlCol="0">
            <a:spAutoFit/>
          </a:bodyPr>
          <a:lstStyle/>
          <a:p>
            <a:pPr algn="ctr"/>
            <a:r>
              <a:rPr lang="en-US" sz="4400" dirty="0">
                <a:latin typeface="Californian FB" panose="0207040306080B030204" pitchFamily="18" charset="0"/>
              </a:rPr>
              <a:t>The </a:t>
            </a:r>
            <a:r>
              <a:rPr lang="en-US" sz="4400" b="1" dirty="0">
                <a:latin typeface="Californian FB" panose="0207040306080B030204" pitchFamily="18" charset="0"/>
              </a:rPr>
              <a:t>Westminster Confession of Faith</a:t>
            </a:r>
            <a:r>
              <a:rPr lang="en-US" sz="4400" dirty="0">
                <a:latin typeface="Californian FB" panose="0207040306080B030204" pitchFamily="18" charset="0"/>
              </a:rPr>
              <a:t> is still considered the standard doctrinal statement, not only of the Church of England, but virtually all Reformed churches.</a:t>
            </a:r>
          </a:p>
        </p:txBody>
      </p:sp>
      <p:sp>
        <p:nvSpPr>
          <p:cNvPr id="7" name="TextBox 6">
            <a:extLst>
              <a:ext uri="{FF2B5EF4-FFF2-40B4-BE49-F238E27FC236}">
                <a16:creationId xmlns:a16="http://schemas.microsoft.com/office/drawing/2014/main" id="{00355B90-7755-4A72-902F-5AF0C9DEB8FB}"/>
              </a:ext>
            </a:extLst>
          </p:cNvPr>
          <p:cNvSpPr txBox="1"/>
          <p:nvPr/>
        </p:nvSpPr>
        <p:spPr>
          <a:xfrm>
            <a:off x="207264" y="3949592"/>
            <a:ext cx="11777472" cy="2800767"/>
          </a:xfrm>
          <a:prstGeom prst="rect">
            <a:avLst/>
          </a:prstGeom>
          <a:noFill/>
        </p:spPr>
        <p:txBody>
          <a:bodyPr wrap="square" rtlCol="0">
            <a:spAutoFit/>
          </a:bodyPr>
          <a:lstStyle/>
          <a:p>
            <a:pPr algn="ctr"/>
            <a:r>
              <a:rPr lang="en-US" sz="4400" dirty="0">
                <a:latin typeface="Californian FB" panose="0207040306080B030204" pitchFamily="18" charset="0"/>
              </a:rPr>
              <a:t>The </a:t>
            </a:r>
            <a:r>
              <a:rPr lang="en-US" sz="4400" b="1" dirty="0">
                <a:latin typeface="Californian FB" panose="0207040306080B030204" pitchFamily="18" charset="0"/>
              </a:rPr>
              <a:t>London Baptist Confession of Faith</a:t>
            </a:r>
            <a:r>
              <a:rPr lang="en-US" sz="4400" dirty="0">
                <a:latin typeface="Californian FB" panose="0207040306080B030204" pitchFamily="18" charset="0"/>
              </a:rPr>
              <a:t> was adopted almost wholesale as the Philadelphia Confession in 1742, which itself became foundational to other </a:t>
            </a:r>
            <a:r>
              <a:rPr lang="en-US" sz="4400">
                <a:latin typeface="Californian FB" panose="0207040306080B030204" pitchFamily="18" charset="0"/>
              </a:rPr>
              <a:t>American confessions.</a:t>
            </a:r>
            <a:endParaRPr lang="en-US" sz="4400" dirty="0">
              <a:latin typeface="Californian FB" panose="0207040306080B030204" pitchFamily="18" charset="0"/>
            </a:endParaRPr>
          </a:p>
        </p:txBody>
      </p:sp>
    </p:spTree>
    <p:extLst>
      <p:ext uri="{BB962C8B-B14F-4D97-AF65-F5344CB8AC3E}">
        <p14:creationId xmlns:p14="http://schemas.microsoft.com/office/powerpoint/2010/main" val="4046189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Word of God</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Although the light of nature, and the works of creation and providence, do so far manifest the goodness, wisdom, and power of God, as to leave men inexcusable; yet are they not sufficient to give that knowledge of God, and of his will, which is necessary unto salvation; therefore it pleased the Lord . . . to reveal himself, and to . . . commit the same wholly unto writing; which </a:t>
            </a:r>
            <a:r>
              <a:rPr lang="en-US" sz="4000" dirty="0" err="1">
                <a:latin typeface="Californian FB" panose="0207040306080B030204" pitchFamily="18" charset="0"/>
              </a:rPr>
              <a:t>maketh</a:t>
            </a:r>
            <a:r>
              <a:rPr lang="en-US" sz="4000" dirty="0">
                <a:latin typeface="Californian FB" panose="0207040306080B030204" pitchFamily="18" charset="0"/>
              </a:rPr>
              <a:t> the holy Scripture to be most necessary. </a:t>
            </a:r>
            <a:r>
              <a:rPr lang="en-US" sz="2800" dirty="0">
                <a:latin typeface="Californian FB" panose="0207040306080B030204" pitchFamily="18" charset="0"/>
              </a:rPr>
              <a:t>(WC, I.1.)</a:t>
            </a:r>
          </a:p>
        </p:txBody>
      </p:sp>
    </p:spTree>
    <p:extLst>
      <p:ext uri="{BB962C8B-B14F-4D97-AF65-F5344CB8AC3E}">
        <p14:creationId xmlns:p14="http://schemas.microsoft.com/office/powerpoint/2010/main" val="28912137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Trinity</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41242"/>
            <a:ext cx="11960352" cy="3785652"/>
          </a:xfrm>
          <a:prstGeom prst="rect">
            <a:avLst/>
          </a:prstGeom>
          <a:noFill/>
        </p:spPr>
        <p:txBody>
          <a:bodyPr wrap="square" rtlCol="0">
            <a:spAutoFit/>
          </a:bodyPr>
          <a:lstStyle/>
          <a:p>
            <a:pPr algn="ctr"/>
            <a:r>
              <a:rPr lang="en-US" sz="4000" dirty="0">
                <a:latin typeface="Californian FB" panose="0207040306080B030204" pitchFamily="18" charset="0"/>
              </a:rPr>
              <a:t>In the unity of the Godhead there be three Persons of one substance, power, and eternity: God the Father, God the Son, and God the Holy Ghost. The Father is of none, neither begotten nor proceeding; the Son is eternally begotten of the Father; the Holy Ghost eternally proceeding from the Father and the Son. </a:t>
            </a:r>
            <a:r>
              <a:rPr lang="en-US" sz="2800" dirty="0">
                <a:latin typeface="Californian FB" panose="0207040306080B030204" pitchFamily="18" charset="0"/>
              </a:rPr>
              <a:t>(WC, II.3.)</a:t>
            </a:r>
            <a:endParaRPr lang="en-US" sz="8800" dirty="0">
              <a:latin typeface="Californian FB" panose="0207040306080B030204" pitchFamily="18" charset="0"/>
            </a:endParaRPr>
          </a:p>
        </p:txBody>
      </p:sp>
      <p:sp>
        <p:nvSpPr>
          <p:cNvPr id="3" name="Rectangle 2">
            <a:extLst>
              <a:ext uri="{FF2B5EF4-FFF2-40B4-BE49-F238E27FC236}">
                <a16:creationId xmlns:a16="http://schemas.microsoft.com/office/drawing/2014/main" id="{041D85B6-BE15-4041-8336-59C2FF32E18D}"/>
              </a:ext>
            </a:extLst>
          </p:cNvPr>
          <p:cNvSpPr/>
          <p:nvPr/>
        </p:nvSpPr>
        <p:spPr>
          <a:xfrm>
            <a:off x="7703453" y="1841242"/>
            <a:ext cx="2993127"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three Persons</a:t>
            </a:r>
            <a:endParaRPr lang="en-US" dirty="0"/>
          </a:p>
        </p:txBody>
      </p:sp>
      <p:sp>
        <p:nvSpPr>
          <p:cNvPr id="7" name="Rectangle 6">
            <a:extLst>
              <a:ext uri="{FF2B5EF4-FFF2-40B4-BE49-F238E27FC236}">
                <a16:creationId xmlns:a16="http://schemas.microsoft.com/office/drawing/2014/main" id="{F23E6BC1-5F5F-4AAF-8C51-6A82766D5A17}"/>
              </a:ext>
            </a:extLst>
          </p:cNvPr>
          <p:cNvSpPr/>
          <p:nvPr/>
        </p:nvSpPr>
        <p:spPr>
          <a:xfrm>
            <a:off x="11100393" y="1841242"/>
            <a:ext cx="930063"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one</a:t>
            </a:r>
            <a:endParaRPr lang="en-US" dirty="0"/>
          </a:p>
        </p:txBody>
      </p:sp>
      <p:sp>
        <p:nvSpPr>
          <p:cNvPr id="8" name="Rectangle 7">
            <a:extLst>
              <a:ext uri="{FF2B5EF4-FFF2-40B4-BE49-F238E27FC236}">
                <a16:creationId xmlns:a16="http://schemas.microsoft.com/office/drawing/2014/main" id="{C7A83A0F-2D7A-461C-B989-F357D4116BB6}"/>
              </a:ext>
            </a:extLst>
          </p:cNvPr>
          <p:cNvSpPr/>
          <p:nvPr/>
        </p:nvSpPr>
        <p:spPr>
          <a:xfrm>
            <a:off x="207264" y="2430155"/>
            <a:ext cx="2262158"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substance</a:t>
            </a:r>
            <a:endParaRPr lang="en-US" dirty="0"/>
          </a:p>
        </p:txBody>
      </p:sp>
      <p:sp>
        <p:nvSpPr>
          <p:cNvPr id="10" name="Rectangle 9">
            <a:extLst>
              <a:ext uri="{FF2B5EF4-FFF2-40B4-BE49-F238E27FC236}">
                <a16:creationId xmlns:a16="http://schemas.microsoft.com/office/drawing/2014/main" id="{D0B1F647-2908-4C19-B585-C33E367B399A}"/>
              </a:ext>
            </a:extLst>
          </p:cNvPr>
          <p:cNvSpPr/>
          <p:nvPr/>
        </p:nvSpPr>
        <p:spPr>
          <a:xfrm>
            <a:off x="7467693" y="3664738"/>
            <a:ext cx="4241867" cy="707886"/>
          </a:xfrm>
          <a:prstGeom prst="rect">
            <a:avLst/>
          </a:prstGeom>
        </p:spPr>
        <p:txBody>
          <a:bodyPr wrap="none">
            <a:spAutoFit/>
          </a:bodyPr>
          <a:lstStyle/>
          <a:p>
            <a:r>
              <a:rPr lang="en-US" sz="4000" dirty="0">
                <a:solidFill>
                  <a:prstClr val="black"/>
                </a:solidFill>
                <a:latin typeface="Californian FB" panose="0207040306080B030204" pitchFamily="18" charset="0"/>
              </a:rPr>
              <a:t>the Son is eternally </a:t>
            </a:r>
            <a:endParaRPr lang="en-US" dirty="0"/>
          </a:p>
        </p:txBody>
      </p:sp>
      <p:sp>
        <p:nvSpPr>
          <p:cNvPr id="11" name="Rectangle 10">
            <a:extLst>
              <a:ext uri="{FF2B5EF4-FFF2-40B4-BE49-F238E27FC236}">
                <a16:creationId xmlns:a16="http://schemas.microsoft.com/office/drawing/2014/main" id="{747FFD72-D73E-4318-AE05-47705929D0FE}"/>
              </a:ext>
            </a:extLst>
          </p:cNvPr>
          <p:cNvSpPr/>
          <p:nvPr/>
        </p:nvSpPr>
        <p:spPr>
          <a:xfrm>
            <a:off x="184404" y="4280291"/>
            <a:ext cx="11823192" cy="707886"/>
          </a:xfrm>
          <a:prstGeom prst="rect">
            <a:avLst/>
          </a:prstGeom>
        </p:spPr>
        <p:txBody>
          <a:bodyPr wrap="square">
            <a:spAutoFit/>
          </a:bodyPr>
          <a:lstStyle/>
          <a:p>
            <a:pPr algn="ctr"/>
            <a:r>
              <a:rPr lang="en-US" sz="4000" dirty="0">
                <a:solidFill>
                  <a:prstClr val="black"/>
                </a:solidFill>
                <a:latin typeface="Californian FB" panose="0207040306080B030204" pitchFamily="18" charset="0"/>
              </a:rPr>
              <a:t>begotten of the Father; the Holy Ghost eternally </a:t>
            </a:r>
            <a:endParaRPr lang="en-US" dirty="0"/>
          </a:p>
        </p:txBody>
      </p:sp>
      <p:sp>
        <p:nvSpPr>
          <p:cNvPr id="12" name="Rectangle 11">
            <a:extLst>
              <a:ext uri="{FF2B5EF4-FFF2-40B4-BE49-F238E27FC236}">
                <a16:creationId xmlns:a16="http://schemas.microsoft.com/office/drawing/2014/main" id="{428F4195-CF97-41D8-A08E-C25627C3DA7C}"/>
              </a:ext>
            </a:extLst>
          </p:cNvPr>
          <p:cNvSpPr/>
          <p:nvPr/>
        </p:nvSpPr>
        <p:spPr>
          <a:xfrm>
            <a:off x="974598" y="4881289"/>
            <a:ext cx="8421624" cy="707886"/>
          </a:xfrm>
          <a:prstGeom prst="rect">
            <a:avLst/>
          </a:prstGeom>
        </p:spPr>
        <p:txBody>
          <a:bodyPr wrap="square">
            <a:spAutoFit/>
          </a:bodyPr>
          <a:lstStyle/>
          <a:p>
            <a:pPr algn="ctr"/>
            <a:r>
              <a:rPr lang="en-US" sz="4000" dirty="0">
                <a:solidFill>
                  <a:prstClr val="black"/>
                </a:solidFill>
                <a:latin typeface="Californian FB" panose="0207040306080B030204" pitchFamily="18" charset="0"/>
              </a:rPr>
              <a:t>proceeding from the Father and the Son</a:t>
            </a:r>
            <a:endParaRPr lang="en-US" dirty="0"/>
          </a:p>
        </p:txBody>
      </p:sp>
      <p:cxnSp>
        <p:nvCxnSpPr>
          <p:cNvPr id="15" name="Straight Connector 14">
            <a:extLst>
              <a:ext uri="{FF2B5EF4-FFF2-40B4-BE49-F238E27FC236}">
                <a16:creationId xmlns:a16="http://schemas.microsoft.com/office/drawing/2014/main" id="{77ED9708-10E1-4E69-AFC0-D59CBFE666AF}"/>
              </a:ext>
            </a:extLst>
          </p:cNvPr>
          <p:cNvCxnSpPr>
            <a:cxnSpLocks/>
            <a:stCxn id="8" idx="2"/>
          </p:cNvCxnSpPr>
          <p:nvPr/>
        </p:nvCxnSpPr>
        <p:spPr>
          <a:xfrm>
            <a:off x="1338343" y="3138041"/>
            <a:ext cx="4757657" cy="2765197"/>
          </a:xfrm>
          <a:prstGeom prst="line">
            <a:avLst/>
          </a:prstGeom>
          <a:ln w="38100">
            <a:solidFill>
              <a:srgbClr val="0DD0F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83A060-9170-4806-946A-9DF1911E9D69}"/>
              </a:ext>
            </a:extLst>
          </p:cNvPr>
          <p:cNvCxnSpPr>
            <a:cxnSpLocks/>
          </p:cNvCxnSpPr>
          <p:nvPr/>
        </p:nvCxnSpPr>
        <p:spPr>
          <a:xfrm flipH="1">
            <a:off x="6094429" y="2442240"/>
            <a:ext cx="2951616" cy="3460998"/>
          </a:xfrm>
          <a:prstGeom prst="line">
            <a:avLst/>
          </a:prstGeom>
          <a:ln w="38100">
            <a:solidFill>
              <a:srgbClr val="0DD0F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D9D597-253D-4030-B92F-C636F2B5BA92}"/>
              </a:ext>
            </a:extLst>
          </p:cNvPr>
          <p:cNvCxnSpPr>
            <a:cxnSpLocks/>
            <a:endCxn id="13" idx="0"/>
          </p:cNvCxnSpPr>
          <p:nvPr/>
        </p:nvCxnSpPr>
        <p:spPr>
          <a:xfrm flipH="1">
            <a:off x="6096000" y="4372624"/>
            <a:ext cx="3492628" cy="1485102"/>
          </a:xfrm>
          <a:prstGeom prst="line">
            <a:avLst/>
          </a:prstGeom>
          <a:ln w="38100">
            <a:solidFill>
              <a:srgbClr val="0DD0F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A6B158-366B-40E3-8543-3D24F69B44F3}"/>
              </a:ext>
            </a:extLst>
          </p:cNvPr>
          <p:cNvCxnSpPr>
            <a:cxnSpLocks/>
            <a:stCxn id="12" idx="0"/>
            <a:endCxn id="13" idx="0"/>
          </p:cNvCxnSpPr>
          <p:nvPr/>
        </p:nvCxnSpPr>
        <p:spPr>
          <a:xfrm>
            <a:off x="5185410" y="4881289"/>
            <a:ext cx="910590" cy="976437"/>
          </a:xfrm>
          <a:prstGeom prst="line">
            <a:avLst/>
          </a:prstGeom>
          <a:ln w="38100">
            <a:solidFill>
              <a:srgbClr val="0DD0F7"/>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523BF5-10CA-43B7-90EE-0DBF5715801D}"/>
              </a:ext>
            </a:extLst>
          </p:cNvPr>
          <p:cNvSpPr txBox="1"/>
          <p:nvPr/>
        </p:nvSpPr>
        <p:spPr>
          <a:xfrm>
            <a:off x="1617345" y="5857726"/>
            <a:ext cx="8957310" cy="769441"/>
          </a:xfrm>
          <a:prstGeom prst="rect">
            <a:avLst/>
          </a:prstGeom>
          <a:solidFill>
            <a:srgbClr val="8DE3F7"/>
          </a:solidFill>
          <a:effectLst>
            <a:outerShdw blurRad="50800" dist="38100" dir="2700000" algn="tl" rotWithShape="0">
              <a:prstClr val="black">
                <a:alpha val="40000"/>
              </a:prstClr>
            </a:outerShdw>
          </a:effectLst>
        </p:spPr>
        <p:txBody>
          <a:bodyPr wrap="square" rtlCol="0">
            <a:spAutoFit/>
          </a:bodyPr>
          <a:lstStyle/>
          <a:p>
            <a:pPr algn="ctr"/>
            <a:r>
              <a:rPr lang="en-US" sz="4400" dirty="0">
                <a:effectLst>
                  <a:outerShdw blurRad="38100" dist="38100" dir="2700000" algn="tl">
                    <a:srgbClr val="000000">
                      <a:alpha val="43137"/>
                    </a:srgbClr>
                  </a:outerShdw>
                </a:effectLst>
                <a:latin typeface="Californian FB" panose="0207040306080B030204" pitchFamily="18" charset="0"/>
              </a:rPr>
              <a:t>Nicene Creed, Definition of Chalcedon</a:t>
            </a:r>
          </a:p>
        </p:txBody>
      </p:sp>
    </p:spTree>
    <p:extLst>
      <p:ext uri="{BB962C8B-B14F-4D97-AF65-F5344CB8AC3E}">
        <p14:creationId xmlns:p14="http://schemas.microsoft.com/office/powerpoint/2010/main" val="3485393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0" end="0"/>
                                            </p:txEl>
                                          </p:spTgt>
                                        </p:tgtEl>
                                        <p:attrNameLst>
                                          <p:attrName>style.color</p:attrName>
                                        </p:attrNameLst>
                                      </p:cBhvr>
                                      <p:to>
                                        <a:srgbClr val="09BEE9"/>
                                      </p:to>
                                    </p:animClr>
                                  </p:childTnLst>
                                </p:cTn>
                              </p:par>
                              <p:par>
                                <p:cTn id="11" presetID="3" presetClass="emph" presetSubtype="2" fill="hold" nodeType="withEffect">
                                  <p:stCondLst>
                                    <p:cond delay="0"/>
                                  </p:stCondLst>
                                  <p:childTnLst>
                                    <p:animClr clrSpc="rgb" dir="cw">
                                      <p:cBhvr override="childStyle">
                                        <p:cTn id="12" dur="2000" fill="hold"/>
                                        <p:tgtEl>
                                          <p:spTgt spid="7">
                                            <p:txEl>
                                              <p:pRg st="0" end="0"/>
                                            </p:txEl>
                                          </p:spTgt>
                                        </p:tgtEl>
                                        <p:attrNameLst>
                                          <p:attrName>style.color</p:attrName>
                                        </p:attrNameLst>
                                      </p:cBhvr>
                                      <p:to>
                                        <a:srgbClr val="09BEE9"/>
                                      </p:to>
                                    </p:animClr>
                                  </p:childTnLst>
                                </p:cTn>
                              </p:par>
                              <p:par>
                                <p:cTn id="13" presetID="3" presetClass="emph" presetSubtype="2" fill="hold" nodeType="withEffect">
                                  <p:stCondLst>
                                    <p:cond delay="0"/>
                                  </p:stCondLst>
                                  <p:childTnLst>
                                    <p:animClr clrSpc="rgb" dir="cw">
                                      <p:cBhvr override="childStyle">
                                        <p:cTn id="14" dur="2000" fill="hold"/>
                                        <p:tgtEl>
                                          <p:spTgt spid="8">
                                            <p:txEl>
                                              <p:pRg st="0" end="0"/>
                                            </p:txEl>
                                          </p:spTgt>
                                        </p:tgtEl>
                                        <p:attrNameLst>
                                          <p:attrName>style.color</p:attrName>
                                        </p:attrNameLst>
                                      </p:cBhvr>
                                      <p:to>
                                        <a:srgbClr val="09BEE9"/>
                                      </p:to>
                                    </p:animClr>
                                  </p:childTnLst>
                                </p:cTn>
                              </p:par>
                              <p:par>
                                <p:cTn id="15" presetID="3" presetClass="emph" presetSubtype="2" fill="hold" nodeType="withEffect">
                                  <p:stCondLst>
                                    <p:cond delay="0"/>
                                  </p:stCondLst>
                                  <p:childTnLst>
                                    <p:animClr clrSpc="rgb" dir="cw">
                                      <p:cBhvr override="childStyle">
                                        <p:cTn id="16" dur="2000" fill="hold"/>
                                        <p:tgtEl>
                                          <p:spTgt spid="10">
                                            <p:txEl>
                                              <p:pRg st="0" end="0"/>
                                            </p:txEl>
                                          </p:spTgt>
                                        </p:tgtEl>
                                        <p:attrNameLst>
                                          <p:attrName>style.color</p:attrName>
                                        </p:attrNameLst>
                                      </p:cBhvr>
                                      <p:to>
                                        <a:srgbClr val="09BEE9"/>
                                      </p:to>
                                    </p:animClr>
                                  </p:childTnLst>
                                </p:cTn>
                              </p:par>
                              <p:par>
                                <p:cTn id="17" presetID="3" presetClass="emph" presetSubtype="2" fill="hold" nodeType="withEffect">
                                  <p:stCondLst>
                                    <p:cond delay="0"/>
                                  </p:stCondLst>
                                  <p:childTnLst>
                                    <p:animClr clrSpc="rgb" dir="cw">
                                      <p:cBhvr override="childStyle">
                                        <p:cTn id="18" dur="2000" fill="hold"/>
                                        <p:tgtEl>
                                          <p:spTgt spid="11">
                                            <p:txEl>
                                              <p:pRg st="0" end="0"/>
                                            </p:txEl>
                                          </p:spTgt>
                                        </p:tgtEl>
                                        <p:attrNameLst>
                                          <p:attrName>style.color</p:attrName>
                                        </p:attrNameLst>
                                      </p:cBhvr>
                                      <p:to>
                                        <a:srgbClr val="09BEE9"/>
                                      </p:to>
                                    </p:animClr>
                                  </p:childTnLst>
                                </p:cTn>
                              </p:par>
                              <p:par>
                                <p:cTn id="19" presetID="3" presetClass="emph" presetSubtype="2" fill="hold" nodeType="withEffect">
                                  <p:stCondLst>
                                    <p:cond delay="0"/>
                                  </p:stCondLst>
                                  <p:childTnLst>
                                    <p:animClr clrSpc="rgb" dir="cw">
                                      <p:cBhvr override="childStyle">
                                        <p:cTn id="20" dur="2000" fill="hold"/>
                                        <p:tgtEl>
                                          <p:spTgt spid="12">
                                            <p:txEl>
                                              <p:pRg st="0" end="0"/>
                                            </p:txEl>
                                          </p:spTgt>
                                        </p:tgtEl>
                                        <p:attrNameLst>
                                          <p:attrName>style.color</p:attrName>
                                        </p:attrNameLst>
                                      </p:cBhvr>
                                      <p:to>
                                        <a:srgbClr val="09BEE9"/>
                                      </p:to>
                                    </p:animClr>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repeatCount="indefinite" fill="hold" display="0">
                  <p:stCondLst>
                    <p:cond delay="indefinite"/>
                  </p:stCondLst>
                </p:cTn>
                <p:tgtEl>
                  <p:spTgt spid="5"/>
                </p:tgtEl>
              </p:cMediaNode>
            </p:video>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5"/>
                                        </p:tgtEl>
                                      </p:cBhvr>
                                    </p:cmd>
                                  </p:childTnLst>
                                </p:cTn>
                              </p:par>
                            </p:childTnLst>
                          </p:cTn>
                        </p:par>
                      </p:childTnLst>
                    </p:cTn>
                  </p:par>
                </p:childTnLst>
              </p:cTn>
              <p:nextCondLst>
                <p:cond evt="onClick" delay="0">
                  <p:tgtEl>
                    <p:spTgt spid="5"/>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Predestination</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4216539"/>
          </a:xfrm>
          <a:prstGeom prst="rect">
            <a:avLst/>
          </a:prstGeom>
          <a:noFill/>
        </p:spPr>
        <p:txBody>
          <a:bodyPr wrap="square" rtlCol="0">
            <a:spAutoFit/>
          </a:bodyPr>
          <a:lstStyle/>
          <a:p>
            <a:pPr algn="ctr"/>
            <a:r>
              <a:rPr lang="en-US" sz="4000" dirty="0">
                <a:latin typeface="Californian FB" panose="0207040306080B030204" pitchFamily="18" charset="0"/>
              </a:rPr>
              <a:t>God from all eternity did by the most wise and holy counsel of his own will, freely and unchangeably ordain whatsoever comes to pass; yet so as thereby neither is God the author of sin; nor is violence offered to the will of the creatures, nor is the liberty or contingency of second causes taken away, but rather established. </a:t>
            </a:r>
          </a:p>
          <a:p>
            <a:pPr algn="ctr"/>
            <a:r>
              <a:rPr lang="en-US" sz="2800" dirty="0">
                <a:latin typeface="Californian FB" panose="0207040306080B030204" pitchFamily="18" charset="0"/>
              </a:rPr>
              <a:t>(WC, III.1.)</a:t>
            </a:r>
            <a:endParaRPr lang="en-US" sz="8800" dirty="0">
              <a:latin typeface="Californian FB" panose="0207040306080B030204" pitchFamily="18" charset="0"/>
            </a:endParaRPr>
          </a:p>
        </p:txBody>
      </p:sp>
    </p:spTree>
    <p:extLst>
      <p:ext uri="{BB962C8B-B14F-4D97-AF65-F5344CB8AC3E}">
        <p14:creationId xmlns:p14="http://schemas.microsoft.com/office/powerpoint/2010/main" val="2868878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Son</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3785652"/>
          </a:xfrm>
          <a:prstGeom prst="rect">
            <a:avLst/>
          </a:prstGeom>
          <a:noFill/>
        </p:spPr>
        <p:txBody>
          <a:bodyPr wrap="square" rtlCol="0">
            <a:spAutoFit/>
          </a:bodyPr>
          <a:lstStyle/>
          <a:p>
            <a:pPr algn="ctr"/>
            <a:r>
              <a:rPr lang="en-US" sz="4000" dirty="0">
                <a:latin typeface="Californian FB" panose="0207040306080B030204" pitchFamily="18" charset="0"/>
              </a:rPr>
              <a:t>The Son of God . . . did . . . take upon him man's nature . . . . so that two whole, perfect, and distinct natures, the Godhead and the manhood, were inseparably joined together in one person, without conversion, composition, or confusion. Which person is very God and very man, yet one Christ . . . . </a:t>
            </a:r>
            <a:r>
              <a:rPr lang="en-US" sz="2800" dirty="0">
                <a:latin typeface="Californian FB" panose="0207040306080B030204" pitchFamily="18" charset="0"/>
              </a:rPr>
              <a:t>(WC, VIII.2.)</a:t>
            </a:r>
            <a:endParaRPr lang="en-US" sz="8800" dirty="0">
              <a:latin typeface="Californian FB" panose="0207040306080B030204" pitchFamily="18" charset="0"/>
            </a:endParaRPr>
          </a:p>
        </p:txBody>
      </p:sp>
      <p:sp>
        <p:nvSpPr>
          <p:cNvPr id="7" name="Rectangle 6">
            <a:extLst>
              <a:ext uri="{FF2B5EF4-FFF2-40B4-BE49-F238E27FC236}">
                <a16:creationId xmlns:a16="http://schemas.microsoft.com/office/drawing/2014/main" id="{E0D4990D-07D2-4B0B-8E4B-17E19EADB80B}"/>
              </a:ext>
            </a:extLst>
          </p:cNvPr>
          <p:cNvSpPr/>
          <p:nvPr/>
        </p:nvSpPr>
        <p:spPr>
          <a:xfrm>
            <a:off x="2313432" y="2402325"/>
            <a:ext cx="8412480" cy="707886"/>
          </a:xfrm>
          <a:prstGeom prst="rect">
            <a:avLst/>
          </a:prstGeom>
        </p:spPr>
        <p:txBody>
          <a:bodyPr wrap="square">
            <a:spAutoFit/>
          </a:bodyPr>
          <a:lstStyle/>
          <a:p>
            <a:pPr algn="ctr"/>
            <a:r>
              <a:rPr lang="en-US" sz="4000" dirty="0">
                <a:solidFill>
                  <a:prstClr val="black"/>
                </a:solidFill>
                <a:latin typeface="Californian FB" panose="0207040306080B030204" pitchFamily="18" charset="0"/>
              </a:rPr>
              <a:t>two whole, perfect, and distinct natures</a:t>
            </a:r>
            <a:endParaRPr lang="en-US" dirty="0"/>
          </a:p>
        </p:txBody>
      </p:sp>
      <p:sp>
        <p:nvSpPr>
          <p:cNvPr id="8" name="Rectangle 7">
            <a:extLst>
              <a:ext uri="{FF2B5EF4-FFF2-40B4-BE49-F238E27FC236}">
                <a16:creationId xmlns:a16="http://schemas.microsoft.com/office/drawing/2014/main" id="{98B2416F-F0D1-4421-8C7F-C72B6AD225E6}"/>
              </a:ext>
            </a:extLst>
          </p:cNvPr>
          <p:cNvSpPr/>
          <p:nvPr/>
        </p:nvSpPr>
        <p:spPr>
          <a:xfrm>
            <a:off x="7552198" y="3021430"/>
            <a:ext cx="3982180"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inseparably joined</a:t>
            </a:r>
            <a:endParaRPr lang="en-US" dirty="0"/>
          </a:p>
        </p:txBody>
      </p:sp>
      <p:sp>
        <p:nvSpPr>
          <p:cNvPr id="9" name="Rectangle 8">
            <a:extLst>
              <a:ext uri="{FF2B5EF4-FFF2-40B4-BE49-F238E27FC236}">
                <a16:creationId xmlns:a16="http://schemas.microsoft.com/office/drawing/2014/main" id="{3DD2E9AD-A534-4C20-84EC-4E7BFC77C225}"/>
              </a:ext>
            </a:extLst>
          </p:cNvPr>
          <p:cNvSpPr/>
          <p:nvPr/>
        </p:nvSpPr>
        <p:spPr>
          <a:xfrm>
            <a:off x="1958924" y="3624666"/>
            <a:ext cx="2973891"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in one person</a:t>
            </a:r>
            <a:endParaRPr lang="en-US" dirty="0"/>
          </a:p>
        </p:txBody>
      </p:sp>
      <p:sp>
        <p:nvSpPr>
          <p:cNvPr id="10" name="Rectangle 9">
            <a:extLst>
              <a:ext uri="{FF2B5EF4-FFF2-40B4-BE49-F238E27FC236}">
                <a16:creationId xmlns:a16="http://schemas.microsoft.com/office/drawing/2014/main" id="{64C5CA99-8042-4B23-B1B7-59668E5FE316}"/>
              </a:ext>
            </a:extLst>
          </p:cNvPr>
          <p:cNvSpPr/>
          <p:nvPr/>
        </p:nvSpPr>
        <p:spPr>
          <a:xfrm>
            <a:off x="6710636" y="4239808"/>
            <a:ext cx="4955203"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very God and very man</a:t>
            </a:r>
            <a:endParaRPr lang="en-US" dirty="0"/>
          </a:p>
        </p:txBody>
      </p:sp>
      <p:sp>
        <p:nvSpPr>
          <p:cNvPr id="11" name="Rectangle 10">
            <a:extLst>
              <a:ext uri="{FF2B5EF4-FFF2-40B4-BE49-F238E27FC236}">
                <a16:creationId xmlns:a16="http://schemas.microsoft.com/office/drawing/2014/main" id="{ED7BA43B-5BCA-4CE6-AA9E-26DDED6E74E0}"/>
              </a:ext>
            </a:extLst>
          </p:cNvPr>
          <p:cNvSpPr/>
          <p:nvPr/>
        </p:nvSpPr>
        <p:spPr>
          <a:xfrm>
            <a:off x="3812337" y="4843661"/>
            <a:ext cx="2372765" cy="707886"/>
          </a:xfrm>
          <a:prstGeom prst="rect">
            <a:avLst/>
          </a:prstGeom>
        </p:spPr>
        <p:txBody>
          <a:bodyPr wrap="none">
            <a:spAutoFit/>
          </a:bodyPr>
          <a:lstStyle/>
          <a:p>
            <a:pPr algn="ctr"/>
            <a:r>
              <a:rPr lang="en-US" sz="4000" dirty="0">
                <a:solidFill>
                  <a:prstClr val="black"/>
                </a:solidFill>
                <a:latin typeface="Californian FB" panose="0207040306080B030204" pitchFamily="18" charset="0"/>
              </a:rPr>
              <a:t>one Christ</a:t>
            </a:r>
            <a:endParaRPr lang="en-US" dirty="0"/>
          </a:p>
        </p:txBody>
      </p:sp>
      <p:cxnSp>
        <p:nvCxnSpPr>
          <p:cNvPr id="13" name="Straight Connector 12">
            <a:extLst>
              <a:ext uri="{FF2B5EF4-FFF2-40B4-BE49-F238E27FC236}">
                <a16:creationId xmlns:a16="http://schemas.microsoft.com/office/drawing/2014/main" id="{DF11FEDA-11CE-42B7-AF46-9AE8A0C6CEDD}"/>
              </a:ext>
            </a:extLst>
          </p:cNvPr>
          <p:cNvCxnSpPr>
            <a:cxnSpLocks/>
          </p:cNvCxnSpPr>
          <p:nvPr/>
        </p:nvCxnSpPr>
        <p:spPr>
          <a:xfrm>
            <a:off x="3474720" y="4348595"/>
            <a:ext cx="2621280" cy="1554643"/>
          </a:xfrm>
          <a:prstGeom prst="line">
            <a:avLst/>
          </a:prstGeom>
          <a:ln w="38100">
            <a:solidFill>
              <a:srgbClr val="0DD0F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61B7E1-B1FF-4D11-A036-0C0D6BFBAFF8}"/>
              </a:ext>
            </a:extLst>
          </p:cNvPr>
          <p:cNvCxnSpPr>
            <a:cxnSpLocks/>
          </p:cNvCxnSpPr>
          <p:nvPr/>
        </p:nvCxnSpPr>
        <p:spPr>
          <a:xfrm flipH="1">
            <a:off x="6094429" y="3729316"/>
            <a:ext cx="3494199" cy="2173922"/>
          </a:xfrm>
          <a:prstGeom prst="line">
            <a:avLst/>
          </a:prstGeom>
          <a:ln w="38100">
            <a:solidFill>
              <a:srgbClr val="0DD0F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955E46-6385-4DA7-B751-C81792C8EC29}"/>
              </a:ext>
            </a:extLst>
          </p:cNvPr>
          <p:cNvCxnSpPr>
            <a:cxnSpLocks/>
          </p:cNvCxnSpPr>
          <p:nvPr/>
        </p:nvCxnSpPr>
        <p:spPr>
          <a:xfrm flipH="1">
            <a:off x="6096000" y="4881289"/>
            <a:ext cx="3139440" cy="976437"/>
          </a:xfrm>
          <a:prstGeom prst="line">
            <a:avLst/>
          </a:prstGeom>
          <a:ln w="38100">
            <a:solidFill>
              <a:srgbClr val="0DD0F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5D44A2-F68F-448C-9ABF-97AA52341E28}"/>
              </a:ext>
            </a:extLst>
          </p:cNvPr>
          <p:cNvCxnSpPr>
            <a:cxnSpLocks/>
          </p:cNvCxnSpPr>
          <p:nvPr/>
        </p:nvCxnSpPr>
        <p:spPr>
          <a:xfrm>
            <a:off x="5038344" y="5551547"/>
            <a:ext cx="1057656" cy="306179"/>
          </a:xfrm>
          <a:prstGeom prst="line">
            <a:avLst/>
          </a:prstGeom>
          <a:ln w="38100">
            <a:solidFill>
              <a:srgbClr val="0DD0F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D3F6D4E-6927-4364-B40D-C73E6659D518}"/>
              </a:ext>
            </a:extLst>
          </p:cNvPr>
          <p:cNvSpPr txBox="1"/>
          <p:nvPr/>
        </p:nvSpPr>
        <p:spPr>
          <a:xfrm>
            <a:off x="1617345" y="5857726"/>
            <a:ext cx="8957310" cy="769441"/>
          </a:xfrm>
          <a:prstGeom prst="rect">
            <a:avLst/>
          </a:prstGeom>
          <a:solidFill>
            <a:srgbClr val="8DE3F7"/>
          </a:solidFill>
          <a:effectLst>
            <a:outerShdw blurRad="50800" dist="38100" dir="2700000" algn="tl" rotWithShape="0">
              <a:prstClr val="black">
                <a:alpha val="40000"/>
              </a:prstClr>
            </a:outerShdw>
          </a:effectLst>
        </p:spPr>
        <p:txBody>
          <a:bodyPr wrap="square" rtlCol="0">
            <a:spAutoFit/>
          </a:bodyPr>
          <a:lstStyle/>
          <a:p>
            <a:pPr algn="ctr"/>
            <a:r>
              <a:rPr lang="en-US" sz="4400" dirty="0">
                <a:effectLst>
                  <a:outerShdw blurRad="38100" dist="38100" dir="2700000" algn="tl">
                    <a:srgbClr val="000000">
                      <a:alpha val="43137"/>
                    </a:srgbClr>
                  </a:outerShdw>
                </a:effectLst>
                <a:latin typeface="Californian FB" panose="0207040306080B030204" pitchFamily="18" charset="0"/>
              </a:rPr>
              <a:t>Nicene Creed, Definition of Chalcedon</a:t>
            </a:r>
          </a:p>
        </p:txBody>
      </p:sp>
    </p:spTree>
    <p:extLst>
      <p:ext uri="{BB962C8B-B14F-4D97-AF65-F5344CB8AC3E}">
        <p14:creationId xmlns:p14="http://schemas.microsoft.com/office/powerpoint/2010/main" val="3089279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7">
                                            <p:txEl>
                                              <p:pRg st="0" end="0"/>
                                            </p:txEl>
                                          </p:spTgt>
                                        </p:tgtEl>
                                        <p:attrNameLst>
                                          <p:attrName>style.color</p:attrName>
                                        </p:attrNameLst>
                                      </p:cBhvr>
                                      <p:to>
                                        <a:srgbClr val="09BEE9"/>
                                      </p:to>
                                    </p:animClr>
                                  </p:childTnLst>
                                </p:cTn>
                              </p:par>
                              <p:par>
                                <p:cTn id="11" presetID="3" presetClass="emph" presetSubtype="2" fill="hold" nodeType="withEffect">
                                  <p:stCondLst>
                                    <p:cond delay="0"/>
                                  </p:stCondLst>
                                  <p:childTnLst>
                                    <p:animClr clrSpc="rgb" dir="cw">
                                      <p:cBhvr override="childStyle">
                                        <p:cTn id="12" dur="2000" fill="hold"/>
                                        <p:tgtEl>
                                          <p:spTgt spid="8">
                                            <p:txEl>
                                              <p:pRg st="0" end="0"/>
                                            </p:txEl>
                                          </p:spTgt>
                                        </p:tgtEl>
                                        <p:attrNameLst>
                                          <p:attrName>style.color</p:attrName>
                                        </p:attrNameLst>
                                      </p:cBhvr>
                                      <p:to>
                                        <a:srgbClr val="09BEE9"/>
                                      </p:to>
                                    </p:animClr>
                                  </p:childTnLst>
                                </p:cTn>
                              </p:par>
                              <p:par>
                                <p:cTn id="13" presetID="3" presetClass="emph" presetSubtype="2" fill="hold" nodeType="withEffect">
                                  <p:stCondLst>
                                    <p:cond delay="0"/>
                                  </p:stCondLst>
                                  <p:childTnLst>
                                    <p:animClr clrSpc="rgb" dir="cw">
                                      <p:cBhvr override="childStyle">
                                        <p:cTn id="14" dur="2000" fill="hold"/>
                                        <p:tgtEl>
                                          <p:spTgt spid="9">
                                            <p:txEl>
                                              <p:pRg st="0" end="0"/>
                                            </p:txEl>
                                          </p:spTgt>
                                        </p:tgtEl>
                                        <p:attrNameLst>
                                          <p:attrName>style.color</p:attrName>
                                        </p:attrNameLst>
                                      </p:cBhvr>
                                      <p:to>
                                        <a:srgbClr val="09BEE9"/>
                                      </p:to>
                                    </p:animClr>
                                  </p:childTnLst>
                                </p:cTn>
                              </p:par>
                              <p:par>
                                <p:cTn id="15" presetID="3" presetClass="emph" presetSubtype="2" fill="hold" nodeType="withEffect">
                                  <p:stCondLst>
                                    <p:cond delay="0"/>
                                  </p:stCondLst>
                                  <p:childTnLst>
                                    <p:animClr clrSpc="rgb" dir="cw">
                                      <p:cBhvr override="childStyle">
                                        <p:cTn id="16" dur="2000" fill="hold"/>
                                        <p:tgtEl>
                                          <p:spTgt spid="10">
                                            <p:txEl>
                                              <p:pRg st="0" end="0"/>
                                            </p:txEl>
                                          </p:spTgt>
                                        </p:tgtEl>
                                        <p:attrNameLst>
                                          <p:attrName>style.color</p:attrName>
                                        </p:attrNameLst>
                                      </p:cBhvr>
                                      <p:to>
                                        <a:srgbClr val="09BEE9"/>
                                      </p:to>
                                    </p:animClr>
                                  </p:childTnLst>
                                </p:cTn>
                              </p:par>
                              <p:par>
                                <p:cTn id="17" presetID="3" presetClass="emph" presetSubtype="2" fill="hold" nodeType="withEffect">
                                  <p:stCondLst>
                                    <p:cond delay="0"/>
                                  </p:stCondLst>
                                  <p:childTnLst>
                                    <p:animClr clrSpc="rgb" dir="cw">
                                      <p:cBhvr override="childStyle">
                                        <p:cTn id="18" dur="2000" fill="hold"/>
                                        <p:tgtEl>
                                          <p:spTgt spid="11">
                                            <p:txEl>
                                              <p:pRg st="0" end="0"/>
                                            </p:txEl>
                                          </p:spTgt>
                                        </p:tgtEl>
                                        <p:attrNameLst>
                                          <p:attrName>style.color</p:attrName>
                                        </p:attrNameLst>
                                      </p:cBhvr>
                                      <p:to>
                                        <a:srgbClr val="09BEE9"/>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6" repeatCount="indefinite" fill="hold" display="0">
                  <p:stCondLst>
                    <p:cond delay="indefinite"/>
                  </p:stCondLst>
                </p:cTn>
                <p:tgtEl>
                  <p:spTgt spid="5"/>
                </p:tgtEl>
              </p:cMediaNode>
            </p:video>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5"/>
                                        </p:tgtEl>
                                      </p:cBhvr>
                                    </p:cmd>
                                  </p:childTnLst>
                                </p:cTn>
                              </p:par>
                            </p:childTnLst>
                          </p:cTn>
                        </p:par>
                      </p:childTnLst>
                    </p:cTn>
                  </p:par>
                </p:childTnLst>
              </p:cTn>
              <p:nextCondLst>
                <p:cond evt="onClick" delay="0">
                  <p:tgtEl>
                    <p:spTgt spid="5"/>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Free Will</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5016758"/>
          </a:xfrm>
          <a:prstGeom prst="rect">
            <a:avLst/>
          </a:prstGeom>
          <a:noFill/>
        </p:spPr>
        <p:txBody>
          <a:bodyPr wrap="square" rtlCol="0">
            <a:spAutoFit/>
          </a:bodyPr>
          <a:lstStyle/>
          <a:p>
            <a:pPr algn="ctr"/>
            <a:r>
              <a:rPr lang="en-US" sz="4000" dirty="0">
                <a:latin typeface="Californian FB" panose="0207040306080B030204" pitchFamily="18" charset="0"/>
              </a:rPr>
              <a:t>God hath endued the will of man with that natural liberty, that is neither forced, nor by any absolute necessity of nature determined to good or evil . . . Man, by his fall into a state of sin, hath wholly lost all ability of will to any spiritual good accompanying salvation; so as a natural man, being altogether averse from that good, and dead in sin, is not able, by his own strength, to convert himself, or to prepare himself thereunto. </a:t>
            </a:r>
            <a:r>
              <a:rPr lang="en-US" sz="2800" dirty="0">
                <a:latin typeface="Californian FB" panose="0207040306080B030204" pitchFamily="18" charset="0"/>
              </a:rPr>
              <a:t>(WC, IX.1, 3.)</a:t>
            </a:r>
            <a:endParaRPr lang="en-US" sz="8800" dirty="0">
              <a:latin typeface="Californian FB" panose="0207040306080B030204" pitchFamily="18" charset="0"/>
            </a:endParaRPr>
          </a:p>
        </p:txBody>
      </p:sp>
    </p:spTree>
    <p:extLst>
      <p:ext uri="{BB962C8B-B14F-4D97-AF65-F5344CB8AC3E}">
        <p14:creationId xmlns:p14="http://schemas.microsoft.com/office/powerpoint/2010/main" val="880696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Perseverance of the Saints</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3170099"/>
          </a:xfrm>
          <a:prstGeom prst="rect">
            <a:avLst/>
          </a:prstGeom>
          <a:noFill/>
        </p:spPr>
        <p:txBody>
          <a:bodyPr wrap="square" rtlCol="0">
            <a:spAutoFit/>
          </a:bodyPr>
          <a:lstStyle/>
          <a:p>
            <a:pPr algn="ctr"/>
            <a:r>
              <a:rPr lang="en-US" sz="4000" dirty="0">
                <a:latin typeface="Californian FB" panose="0207040306080B030204" pitchFamily="18" charset="0"/>
              </a:rPr>
              <a:t>They whom God hath accepted in his Beloved, effectually called and sanctified by his Spirit, can neither totally nor finally fall away from the state of grace; but shall certainly persevere therein to the end, and be eternally saved. </a:t>
            </a:r>
            <a:r>
              <a:rPr lang="en-US" sz="2800" dirty="0">
                <a:latin typeface="Californian FB" panose="0207040306080B030204" pitchFamily="18" charset="0"/>
              </a:rPr>
              <a:t>(WC, XVII.1.)</a:t>
            </a:r>
            <a:endParaRPr lang="en-US" sz="8800" dirty="0">
              <a:latin typeface="Californian FB" panose="0207040306080B030204" pitchFamily="18" charset="0"/>
            </a:endParaRPr>
          </a:p>
        </p:txBody>
      </p:sp>
    </p:spTree>
    <p:extLst>
      <p:ext uri="{BB962C8B-B14F-4D97-AF65-F5344CB8AC3E}">
        <p14:creationId xmlns:p14="http://schemas.microsoft.com/office/powerpoint/2010/main" val="1408879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ight Rays">
            <a:hlinkClick r:id="" action="ppaction://media"/>
            <a:extLst>
              <a:ext uri="{FF2B5EF4-FFF2-40B4-BE49-F238E27FC236}">
                <a16:creationId xmlns:a16="http://schemas.microsoft.com/office/drawing/2014/main" id="{1BB7F73D-448B-4E03-B8DC-F8E1E59BA5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1483"/>
            <a:ext cx="12192000" cy="6879483"/>
          </a:xfrm>
          <a:prstGeom prst="rect">
            <a:avLst/>
          </a:prstGeom>
        </p:spPr>
      </p:pic>
      <p:sp>
        <p:nvSpPr>
          <p:cNvPr id="4" name="TextBox 3">
            <a:extLst>
              <a:ext uri="{FF2B5EF4-FFF2-40B4-BE49-F238E27FC236}">
                <a16:creationId xmlns:a16="http://schemas.microsoft.com/office/drawing/2014/main" id="{BB6C01B7-B982-4A7C-B0F1-77AD8B704903}"/>
              </a:ext>
            </a:extLst>
          </p:cNvPr>
          <p:cNvSpPr txBox="1"/>
          <p:nvPr/>
        </p:nvSpPr>
        <p:spPr>
          <a:xfrm>
            <a:off x="539496" y="39915"/>
            <a:ext cx="11113008" cy="1200329"/>
          </a:xfrm>
          <a:prstGeom prst="rect">
            <a:avLst/>
          </a:prstGeom>
          <a:noFill/>
        </p:spPr>
        <p:txBody>
          <a:bodyPr wrap="square" rtlCol="0">
            <a:spAutoFit/>
          </a:bodyPr>
          <a:lstStyle/>
          <a:p>
            <a:pPr algn="ctr"/>
            <a:r>
              <a:rPr lang="en-US" sz="7200" dirty="0">
                <a:solidFill>
                  <a:srgbClr val="16D1F6"/>
                </a:solidFill>
                <a:effectLst>
                  <a:outerShdw blurRad="38100" dist="38100" dir="2700000" algn="tl">
                    <a:srgbClr val="000000">
                      <a:alpha val="43137"/>
                    </a:srgbClr>
                  </a:outerShdw>
                </a:effectLst>
                <a:latin typeface="Californian FB" panose="0207040306080B030204" pitchFamily="18" charset="0"/>
              </a:rPr>
              <a:t>The Westminster Confession</a:t>
            </a:r>
          </a:p>
        </p:txBody>
      </p:sp>
      <p:sp>
        <p:nvSpPr>
          <p:cNvPr id="6" name="TextBox 5">
            <a:extLst>
              <a:ext uri="{FF2B5EF4-FFF2-40B4-BE49-F238E27FC236}">
                <a16:creationId xmlns:a16="http://schemas.microsoft.com/office/drawing/2014/main" id="{754C7C79-181B-4D4D-90C3-819E71BA4627}"/>
              </a:ext>
            </a:extLst>
          </p:cNvPr>
          <p:cNvSpPr txBox="1"/>
          <p:nvPr/>
        </p:nvSpPr>
        <p:spPr>
          <a:xfrm>
            <a:off x="207264" y="1071801"/>
            <a:ext cx="11777472" cy="769441"/>
          </a:xfrm>
          <a:prstGeom prst="rect">
            <a:avLst/>
          </a:prstGeom>
          <a:noFill/>
        </p:spPr>
        <p:txBody>
          <a:bodyPr wrap="square" rtlCol="0">
            <a:spAutoFit/>
          </a:bodyPr>
          <a:lstStyle/>
          <a:p>
            <a:pPr algn="ctr"/>
            <a:r>
              <a:rPr lang="en-US" sz="4400" dirty="0">
                <a:latin typeface="Californian FB" panose="0207040306080B030204" pitchFamily="18" charset="0"/>
              </a:rPr>
              <a:t>The Law</a:t>
            </a:r>
          </a:p>
        </p:txBody>
      </p:sp>
      <p:sp>
        <p:nvSpPr>
          <p:cNvPr id="2" name="TextBox 1">
            <a:extLst>
              <a:ext uri="{FF2B5EF4-FFF2-40B4-BE49-F238E27FC236}">
                <a16:creationId xmlns:a16="http://schemas.microsoft.com/office/drawing/2014/main" id="{8C667C66-DF86-4941-B92A-E8EA3469A77C}"/>
              </a:ext>
            </a:extLst>
          </p:cNvPr>
          <p:cNvSpPr txBox="1"/>
          <p:nvPr/>
        </p:nvSpPr>
        <p:spPr>
          <a:xfrm>
            <a:off x="115824" y="1801327"/>
            <a:ext cx="11960352" cy="3600986"/>
          </a:xfrm>
          <a:prstGeom prst="rect">
            <a:avLst/>
          </a:prstGeom>
          <a:noFill/>
        </p:spPr>
        <p:txBody>
          <a:bodyPr wrap="square" rtlCol="0">
            <a:spAutoFit/>
          </a:bodyPr>
          <a:lstStyle/>
          <a:p>
            <a:pPr algn="ctr"/>
            <a:r>
              <a:rPr lang="en-US" sz="4000" dirty="0">
                <a:latin typeface="Californian FB" panose="0207040306080B030204" pitchFamily="18" charset="0"/>
              </a:rPr>
              <a:t>God gave to Adam a law, as a covenant of works, by which he bound him and all his posterity to personal, entire, exact, and perpetual obedience; promised life upon the fulfilling, and threatened death upon the breach of it; and endued him with power and ability to keep it. </a:t>
            </a:r>
            <a:r>
              <a:rPr lang="en-US" sz="2800" dirty="0">
                <a:latin typeface="Californian FB" panose="0207040306080B030204" pitchFamily="18" charset="0"/>
              </a:rPr>
              <a:t>(WC, XIX.1.)</a:t>
            </a:r>
            <a:endParaRPr lang="en-US" sz="8800" dirty="0">
              <a:latin typeface="Californian FB" panose="0207040306080B030204" pitchFamily="18" charset="0"/>
            </a:endParaRPr>
          </a:p>
        </p:txBody>
      </p:sp>
    </p:spTree>
    <p:extLst>
      <p:ext uri="{BB962C8B-B14F-4D97-AF65-F5344CB8AC3E}">
        <p14:creationId xmlns:p14="http://schemas.microsoft.com/office/powerpoint/2010/main" val="3966480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2038</Words>
  <Application>Microsoft Office PowerPoint</Application>
  <PresentationFormat>Widescreen</PresentationFormat>
  <Paragraphs>107</Paragraphs>
  <Slides>24</Slides>
  <Notes>0</Notes>
  <HiddenSlides>0</HiddenSlides>
  <MMClips>24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Shanks</dc:creator>
  <cp:lastModifiedBy>Andrew Shanks</cp:lastModifiedBy>
  <cp:revision>36</cp:revision>
  <dcterms:created xsi:type="dcterms:W3CDTF">2018-07-18T18:40:02Z</dcterms:created>
  <dcterms:modified xsi:type="dcterms:W3CDTF">2018-07-22T11:59:48Z</dcterms:modified>
</cp:coreProperties>
</file>